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5" r:id="rId6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282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373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3083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9412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1313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2092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877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7190" y="2409444"/>
            <a:ext cx="427482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54380" y="4352544"/>
            <a:ext cx="352043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>
                <a:solidFill>
                  <a:srgbClr val="00A7E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>
                <a:solidFill>
                  <a:srgbClr val="00A7E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51460" y="1787652"/>
            <a:ext cx="2187702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590037" y="1787652"/>
            <a:ext cx="2187702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4/18/2014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>
                <a:solidFill>
                  <a:srgbClr val="00A7E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4/18/2014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4/18/2014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1911" y="836949"/>
            <a:ext cx="3605377" cy="586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>
                <a:solidFill>
                  <a:srgbClr val="00A7E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1460" y="1787652"/>
            <a:ext cx="4526279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09928" y="7228332"/>
            <a:ext cx="1609343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51460" y="7228332"/>
            <a:ext cx="1156716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21024" y="7228332"/>
            <a:ext cx="1156716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ealthCoach4Me.com/" TargetMode="External"/><Relationship Id="rId3" Type="http://schemas.openxmlformats.org/officeDocument/2006/relationships/image" Target="../media/image29.png"/><Relationship Id="rId7" Type="http://schemas.openxmlformats.org/officeDocument/2006/relationships/hyperlink" Target="http://www.medicare.gov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PPARx.org/" TargetMode="External"/><Relationship Id="rId5" Type="http://schemas.openxmlformats.org/officeDocument/2006/relationships/hyperlink" Target="http://www.gskforyou.com/" TargetMode="External"/><Relationship Id="rId10" Type="http://schemas.openxmlformats.org/officeDocument/2006/relationships/hyperlink" Target="http://www.nhlbi.nih.gov/" TargetMode="External"/><Relationship Id="rId4" Type="http://schemas.openxmlformats.org/officeDocument/2006/relationships/hyperlink" Target="http://www.togetherrxaccess.com/" TargetMode="External"/><Relationship Id="rId9" Type="http://schemas.openxmlformats.org/officeDocument/2006/relationships/hyperlink" Target="http://www.americanhea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29200" y="0"/>
            <a:ext cx="5029200" cy="7772400"/>
          </a:xfrm>
          <a:custGeom>
            <a:avLst/>
            <a:gdLst/>
            <a:ahLst/>
            <a:cxnLst/>
            <a:rect l="l" t="t" r="r" b="b"/>
            <a:pathLst>
              <a:path w="5029200" h="7772400">
                <a:moveTo>
                  <a:pt x="0" y="7772400"/>
                </a:moveTo>
                <a:lnTo>
                  <a:pt x="5029200" y="7772400"/>
                </a:lnTo>
                <a:lnTo>
                  <a:pt x="5029200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5AA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29200" y="451954"/>
            <a:ext cx="4800600" cy="7320915"/>
          </a:xfrm>
          <a:custGeom>
            <a:avLst/>
            <a:gdLst/>
            <a:ahLst/>
            <a:cxnLst/>
            <a:rect l="l" t="t" r="r" b="b"/>
            <a:pathLst>
              <a:path w="4800600" h="7320915">
                <a:moveTo>
                  <a:pt x="0" y="0"/>
                </a:moveTo>
                <a:lnTo>
                  <a:pt x="0" y="7320445"/>
                </a:lnTo>
                <a:lnTo>
                  <a:pt x="4800600" y="7320445"/>
                </a:lnTo>
                <a:lnTo>
                  <a:pt x="4800600" y="181775"/>
                </a:lnTo>
                <a:lnTo>
                  <a:pt x="4800230" y="155849"/>
                </a:lnTo>
                <a:lnTo>
                  <a:pt x="4798900" y="111632"/>
                </a:lnTo>
                <a:lnTo>
                  <a:pt x="4792803" y="62348"/>
                </a:lnTo>
                <a:lnTo>
                  <a:pt x="4769680" y="22721"/>
                </a:lnTo>
                <a:lnTo>
                  <a:pt x="4719165" y="4907"/>
                </a:lnTo>
                <a:lnTo>
                  <a:pt x="4680141" y="1454"/>
                </a:lnTo>
                <a:lnTo>
                  <a:pt x="4630074" y="181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29200" y="381990"/>
            <a:ext cx="4777740" cy="0"/>
          </a:xfrm>
          <a:custGeom>
            <a:avLst/>
            <a:gdLst/>
            <a:ahLst/>
            <a:cxnLst/>
            <a:rect l="l" t="t" r="r" b="b"/>
            <a:pathLst>
              <a:path w="4777740">
                <a:moveTo>
                  <a:pt x="0" y="0"/>
                </a:moveTo>
                <a:lnTo>
                  <a:pt x="4777613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8600" y="457201"/>
            <a:ext cx="4927600" cy="7315200"/>
          </a:xfrm>
          <a:custGeom>
            <a:avLst/>
            <a:gdLst/>
            <a:ahLst/>
            <a:cxnLst/>
            <a:rect l="l" t="t" r="r" b="b"/>
            <a:pathLst>
              <a:path w="4927600" h="7315200">
                <a:moveTo>
                  <a:pt x="4899736" y="0"/>
                </a:moveTo>
                <a:lnTo>
                  <a:pt x="182274" y="0"/>
                </a:lnTo>
                <a:lnTo>
                  <a:pt x="143392" y="4258"/>
                </a:lnTo>
                <a:lnTo>
                  <a:pt x="106617" y="16586"/>
                </a:lnTo>
                <a:lnTo>
                  <a:pt x="73163" y="36492"/>
                </a:lnTo>
                <a:lnTo>
                  <a:pt x="44371" y="63370"/>
                </a:lnTo>
                <a:lnTo>
                  <a:pt x="22205" y="95458"/>
                </a:lnTo>
                <a:lnTo>
                  <a:pt x="7402" y="131322"/>
                </a:lnTo>
                <a:lnTo>
                  <a:pt x="472" y="169720"/>
                </a:lnTo>
                <a:lnTo>
                  <a:pt x="0" y="182867"/>
                </a:lnTo>
                <a:lnTo>
                  <a:pt x="0" y="7315198"/>
                </a:lnTo>
                <a:lnTo>
                  <a:pt x="4919793" y="7315198"/>
                </a:lnTo>
                <a:lnTo>
                  <a:pt x="4920358" y="7148925"/>
                </a:lnTo>
                <a:lnTo>
                  <a:pt x="4921407" y="6819736"/>
                </a:lnTo>
                <a:lnTo>
                  <a:pt x="4922574" y="6422045"/>
                </a:lnTo>
                <a:lnTo>
                  <a:pt x="4923781" y="5967269"/>
                </a:lnTo>
                <a:lnTo>
                  <a:pt x="4924946" y="5466825"/>
                </a:lnTo>
                <a:lnTo>
                  <a:pt x="4925990" y="4932130"/>
                </a:lnTo>
                <a:lnTo>
                  <a:pt x="4926831" y="4374602"/>
                </a:lnTo>
                <a:lnTo>
                  <a:pt x="4927390" y="3805656"/>
                </a:lnTo>
                <a:lnTo>
                  <a:pt x="4927586" y="3236710"/>
                </a:lnTo>
                <a:lnTo>
                  <a:pt x="4927338" y="2679182"/>
                </a:lnTo>
                <a:lnTo>
                  <a:pt x="4926566" y="2144487"/>
                </a:lnTo>
                <a:lnTo>
                  <a:pt x="4925189" y="1644043"/>
                </a:lnTo>
                <a:lnTo>
                  <a:pt x="4923128" y="1189267"/>
                </a:lnTo>
                <a:lnTo>
                  <a:pt x="4920302" y="791576"/>
                </a:lnTo>
                <a:lnTo>
                  <a:pt x="4916630" y="462387"/>
                </a:lnTo>
                <a:lnTo>
                  <a:pt x="4912032" y="213116"/>
                </a:lnTo>
                <a:lnTo>
                  <a:pt x="4906427" y="55182"/>
                </a:lnTo>
                <a:lnTo>
                  <a:pt x="4899736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5029200" cy="7772400"/>
          </a:xfrm>
          <a:custGeom>
            <a:avLst/>
            <a:gdLst/>
            <a:ahLst/>
            <a:cxnLst/>
            <a:rect l="l" t="t" r="r" b="b"/>
            <a:pathLst>
              <a:path w="5029200" h="7772400">
                <a:moveTo>
                  <a:pt x="0" y="7772400"/>
                </a:moveTo>
                <a:lnTo>
                  <a:pt x="5029200" y="7772400"/>
                </a:lnTo>
                <a:lnTo>
                  <a:pt x="5029200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A7E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8600" y="452121"/>
            <a:ext cx="4927600" cy="7320280"/>
          </a:xfrm>
          <a:custGeom>
            <a:avLst/>
            <a:gdLst/>
            <a:ahLst/>
            <a:cxnLst/>
            <a:rect l="l" t="t" r="r" b="b"/>
            <a:pathLst>
              <a:path w="4927600" h="7320280">
                <a:moveTo>
                  <a:pt x="4899736" y="0"/>
                </a:moveTo>
                <a:lnTo>
                  <a:pt x="182262" y="0"/>
                </a:lnTo>
                <a:lnTo>
                  <a:pt x="143384" y="4260"/>
                </a:lnTo>
                <a:lnTo>
                  <a:pt x="106611" y="16590"/>
                </a:lnTo>
                <a:lnTo>
                  <a:pt x="73157" y="36498"/>
                </a:lnTo>
                <a:lnTo>
                  <a:pt x="44363" y="63378"/>
                </a:lnTo>
                <a:lnTo>
                  <a:pt x="22201" y="95465"/>
                </a:lnTo>
                <a:lnTo>
                  <a:pt x="7400" y="131329"/>
                </a:lnTo>
                <a:lnTo>
                  <a:pt x="472" y="169730"/>
                </a:lnTo>
                <a:lnTo>
                  <a:pt x="0" y="182879"/>
                </a:lnTo>
                <a:lnTo>
                  <a:pt x="0" y="7320278"/>
                </a:lnTo>
                <a:lnTo>
                  <a:pt x="4919775" y="7320278"/>
                </a:lnTo>
                <a:lnTo>
                  <a:pt x="4920358" y="7148925"/>
                </a:lnTo>
                <a:lnTo>
                  <a:pt x="4921407" y="6819736"/>
                </a:lnTo>
                <a:lnTo>
                  <a:pt x="4922574" y="6422045"/>
                </a:lnTo>
                <a:lnTo>
                  <a:pt x="4923781" y="5967269"/>
                </a:lnTo>
                <a:lnTo>
                  <a:pt x="4924946" y="5466825"/>
                </a:lnTo>
                <a:lnTo>
                  <a:pt x="4925990" y="4932130"/>
                </a:lnTo>
                <a:lnTo>
                  <a:pt x="4926831" y="4374602"/>
                </a:lnTo>
                <a:lnTo>
                  <a:pt x="4927390" y="3805656"/>
                </a:lnTo>
                <a:lnTo>
                  <a:pt x="4927586" y="3236710"/>
                </a:lnTo>
                <a:lnTo>
                  <a:pt x="4927338" y="2679182"/>
                </a:lnTo>
                <a:lnTo>
                  <a:pt x="4926566" y="2144487"/>
                </a:lnTo>
                <a:lnTo>
                  <a:pt x="4925189" y="1644043"/>
                </a:lnTo>
                <a:lnTo>
                  <a:pt x="4923128" y="1189267"/>
                </a:lnTo>
                <a:lnTo>
                  <a:pt x="4920302" y="791576"/>
                </a:lnTo>
                <a:lnTo>
                  <a:pt x="4916630" y="462387"/>
                </a:lnTo>
                <a:lnTo>
                  <a:pt x="4912032" y="213116"/>
                </a:lnTo>
                <a:lnTo>
                  <a:pt x="4906427" y="55182"/>
                </a:lnTo>
                <a:lnTo>
                  <a:pt x="4899736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5543" y="420662"/>
            <a:ext cx="4215130" cy="0"/>
          </a:xfrm>
          <a:custGeom>
            <a:avLst/>
            <a:gdLst/>
            <a:ahLst/>
            <a:cxnLst/>
            <a:rect l="l" t="t" r="r" b="b"/>
            <a:pathLst>
              <a:path w="4215130">
                <a:moveTo>
                  <a:pt x="0" y="0"/>
                </a:moveTo>
                <a:lnTo>
                  <a:pt x="4214774" y="0"/>
                </a:lnTo>
              </a:path>
            </a:pathLst>
          </a:custGeom>
          <a:ln w="6350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8250" y="262928"/>
            <a:ext cx="906144" cy="906144"/>
          </a:xfrm>
          <a:custGeom>
            <a:avLst/>
            <a:gdLst/>
            <a:ahLst/>
            <a:cxnLst/>
            <a:rect l="l" t="t" r="r" b="b"/>
            <a:pathLst>
              <a:path w="906144" h="906144">
                <a:moveTo>
                  <a:pt x="453059" y="0"/>
                </a:moveTo>
                <a:lnTo>
                  <a:pt x="379571" y="5929"/>
                </a:lnTo>
                <a:lnTo>
                  <a:pt x="309858" y="23097"/>
                </a:lnTo>
                <a:lnTo>
                  <a:pt x="244853" y="50570"/>
                </a:lnTo>
                <a:lnTo>
                  <a:pt x="185489" y="87415"/>
                </a:lnTo>
                <a:lnTo>
                  <a:pt x="132699" y="132700"/>
                </a:lnTo>
                <a:lnTo>
                  <a:pt x="87415" y="185492"/>
                </a:lnTo>
                <a:lnTo>
                  <a:pt x="50570" y="244858"/>
                </a:lnTo>
                <a:lnTo>
                  <a:pt x="23097" y="309865"/>
                </a:lnTo>
                <a:lnTo>
                  <a:pt x="5929" y="379581"/>
                </a:lnTo>
                <a:lnTo>
                  <a:pt x="0" y="453072"/>
                </a:lnTo>
                <a:lnTo>
                  <a:pt x="1501" y="490230"/>
                </a:lnTo>
                <a:lnTo>
                  <a:pt x="13167" y="561947"/>
                </a:lnTo>
                <a:lnTo>
                  <a:pt x="35604" y="629422"/>
                </a:lnTo>
                <a:lnTo>
                  <a:pt x="67879" y="691723"/>
                </a:lnTo>
                <a:lnTo>
                  <a:pt x="109060" y="747917"/>
                </a:lnTo>
                <a:lnTo>
                  <a:pt x="158214" y="797071"/>
                </a:lnTo>
                <a:lnTo>
                  <a:pt x="214408" y="838252"/>
                </a:lnTo>
                <a:lnTo>
                  <a:pt x="276709" y="870528"/>
                </a:lnTo>
                <a:lnTo>
                  <a:pt x="344185" y="892965"/>
                </a:lnTo>
                <a:lnTo>
                  <a:pt x="415902" y="904630"/>
                </a:lnTo>
                <a:lnTo>
                  <a:pt x="453059" y="906132"/>
                </a:lnTo>
                <a:lnTo>
                  <a:pt x="490217" y="904630"/>
                </a:lnTo>
                <a:lnTo>
                  <a:pt x="561934" y="892965"/>
                </a:lnTo>
                <a:lnTo>
                  <a:pt x="629410" y="870528"/>
                </a:lnTo>
                <a:lnTo>
                  <a:pt x="691711" y="838252"/>
                </a:lnTo>
                <a:lnTo>
                  <a:pt x="747905" y="797071"/>
                </a:lnTo>
                <a:lnTo>
                  <a:pt x="797059" y="747917"/>
                </a:lnTo>
                <a:lnTo>
                  <a:pt x="838240" y="691723"/>
                </a:lnTo>
                <a:lnTo>
                  <a:pt x="870515" y="629422"/>
                </a:lnTo>
                <a:lnTo>
                  <a:pt x="892952" y="561947"/>
                </a:lnTo>
                <a:lnTo>
                  <a:pt x="904617" y="490230"/>
                </a:lnTo>
                <a:lnTo>
                  <a:pt x="906119" y="453072"/>
                </a:lnTo>
                <a:lnTo>
                  <a:pt x="904617" y="415913"/>
                </a:lnTo>
                <a:lnTo>
                  <a:pt x="892952" y="344192"/>
                </a:lnTo>
                <a:lnTo>
                  <a:pt x="870515" y="276714"/>
                </a:lnTo>
                <a:lnTo>
                  <a:pt x="838240" y="214411"/>
                </a:lnTo>
                <a:lnTo>
                  <a:pt x="797059" y="158216"/>
                </a:lnTo>
                <a:lnTo>
                  <a:pt x="747905" y="109061"/>
                </a:lnTo>
                <a:lnTo>
                  <a:pt x="691711" y="67879"/>
                </a:lnTo>
                <a:lnTo>
                  <a:pt x="629410" y="35604"/>
                </a:lnTo>
                <a:lnTo>
                  <a:pt x="561934" y="13167"/>
                </a:lnTo>
                <a:lnTo>
                  <a:pt x="490217" y="1501"/>
                </a:lnTo>
                <a:lnTo>
                  <a:pt x="4530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5077" y="317474"/>
            <a:ext cx="799871" cy="7998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077" y="317474"/>
            <a:ext cx="800100" cy="800100"/>
          </a:xfrm>
          <a:custGeom>
            <a:avLst/>
            <a:gdLst/>
            <a:ahLst/>
            <a:cxnLst/>
            <a:rect l="l" t="t" r="r" b="b"/>
            <a:pathLst>
              <a:path w="800100" h="800100">
                <a:moveTo>
                  <a:pt x="399935" y="799858"/>
                </a:moveTo>
                <a:lnTo>
                  <a:pt x="464807" y="794624"/>
                </a:lnTo>
                <a:lnTo>
                  <a:pt x="526346" y="779469"/>
                </a:lnTo>
                <a:lnTo>
                  <a:pt x="583729" y="755218"/>
                </a:lnTo>
                <a:lnTo>
                  <a:pt x="636132" y="722694"/>
                </a:lnTo>
                <a:lnTo>
                  <a:pt x="682732" y="682720"/>
                </a:lnTo>
                <a:lnTo>
                  <a:pt x="722707" y="636119"/>
                </a:lnTo>
                <a:lnTo>
                  <a:pt x="755231" y="583716"/>
                </a:lnTo>
                <a:lnTo>
                  <a:pt x="779482" y="526333"/>
                </a:lnTo>
                <a:lnTo>
                  <a:pt x="794636" y="464794"/>
                </a:lnTo>
                <a:lnTo>
                  <a:pt x="799871" y="399922"/>
                </a:lnTo>
                <a:lnTo>
                  <a:pt x="798545" y="367123"/>
                </a:lnTo>
                <a:lnTo>
                  <a:pt x="788248" y="303818"/>
                </a:lnTo>
                <a:lnTo>
                  <a:pt x="768442" y="244257"/>
                </a:lnTo>
                <a:lnTo>
                  <a:pt x="739951" y="189263"/>
                </a:lnTo>
                <a:lnTo>
                  <a:pt x="703599" y="139659"/>
                </a:lnTo>
                <a:lnTo>
                  <a:pt x="660209" y="96270"/>
                </a:lnTo>
                <a:lnTo>
                  <a:pt x="610604" y="59919"/>
                </a:lnTo>
                <a:lnTo>
                  <a:pt x="555608" y="31428"/>
                </a:lnTo>
                <a:lnTo>
                  <a:pt x="496044" y="11623"/>
                </a:lnTo>
                <a:lnTo>
                  <a:pt x="432736" y="1325"/>
                </a:lnTo>
                <a:lnTo>
                  <a:pt x="399935" y="0"/>
                </a:lnTo>
                <a:lnTo>
                  <a:pt x="367134" y="1325"/>
                </a:lnTo>
                <a:lnTo>
                  <a:pt x="303826" y="11623"/>
                </a:lnTo>
                <a:lnTo>
                  <a:pt x="244262" y="31428"/>
                </a:lnTo>
                <a:lnTo>
                  <a:pt x="189266" y="59919"/>
                </a:lnTo>
                <a:lnTo>
                  <a:pt x="139661" y="96270"/>
                </a:lnTo>
                <a:lnTo>
                  <a:pt x="96271" y="139659"/>
                </a:lnTo>
                <a:lnTo>
                  <a:pt x="59919" y="189263"/>
                </a:lnTo>
                <a:lnTo>
                  <a:pt x="31428" y="244257"/>
                </a:lnTo>
                <a:lnTo>
                  <a:pt x="11623" y="303818"/>
                </a:lnTo>
                <a:lnTo>
                  <a:pt x="1325" y="367123"/>
                </a:lnTo>
                <a:lnTo>
                  <a:pt x="0" y="399922"/>
                </a:lnTo>
                <a:lnTo>
                  <a:pt x="1325" y="432723"/>
                </a:lnTo>
                <a:lnTo>
                  <a:pt x="11623" y="496032"/>
                </a:lnTo>
                <a:lnTo>
                  <a:pt x="31428" y="555596"/>
                </a:lnTo>
                <a:lnTo>
                  <a:pt x="59919" y="610592"/>
                </a:lnTo>
                <a:lnTo>
                  <a:pt x="96271" y="660196"/>
                </a:lnTo>
                <a:lnTo>
                  <a:pt x="139661" y="703587"/>
                </a:lnTo>
                <a:lnTo>
                  <a:pt x="189266" y="739939"/>
                </a:lnTo>
                <a:lnTo>
                  <a:pt x="244262" y="768429"/>
                </a:lnTo>
                <a:lnTo>
                  <a:pt x="303826" y="788235"/>
                </a:lnTo>
                <a:lnTo>
                  <a:pt x="367134" y="798532"/>
                </a:lnTo>
                <a:lnTo>
                  <a:pt x="399935" y="799858"/>
                </a:lnTo>
                <a:close/>
              </a:path>
            </a:pathLst>
          </a:custGeom>
          <a:ln w="34924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077" y="317474"/>
            <a:ext cx="799871" cy="799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077" y="317474"/>
            <a:ext cx="800100" cy="800100"/>
          </a:xfrm>
          <a:custGeom>
            <a:avLst/>
            <a:gdLst/>
            <a:ahLst/>
            <a:cxnLst/>
            <a:rect l="l" t="t" r="r" b="b"/>
            <a:pathLst>
              <a:path w="800100" h="800100">
                <a:moveTo>
                  <a:pt x="399935" y="799858"/>
                </a:moveTo>
                <a:lnTo>
                  <a:pt x="464807" y="794624"/>
                </a:lnTo>
                <a:lnTo>
                  <a:pt x="526346" y="779469"/>
                </a:lnTo>
                <a:lnTo>
                  <a:pt x="583729" y="755218"/>
                </a:lnTo>
                <a:lnTo>
                  <a:pt x="636132" y="722694"/>
                </a:lnTo>
                <a:lnTo>
                  <a:pt x="682732" y="682720"/>
                </a:lnTo>
                <a:lnTo>
                  <a:pt x="722707" y="636119"/>
                </a:lnTo>
                <a:lnTo>
                  <a:pt x="755231" y="583716"/>
                </a:lnTo>
                <a:lnTo>
                  <a:pt x="779482" y="526333"/>
                </a:lnTo>
                <a:lnTo>
                  <a:pt x="794636" y="464794"/>
                </a:lnTo>
                <a:lnTo>
                  <a:pt x="799871" y="399922"/>
                </a:lnTo>
                <a:lnTo>
                  <a:pt x="798545" y="367123"/>
                </a:lnTo>
                <a:lnTo>
                  <a:pt x="788248" y="303818"/>
                </a:lnTo>
                <a:lnTo>
                  <a:pt x="768442" y="244257"/>
                </a:lnTo>
                <a:lnTo>
                  <a:pt x="739951" y="189263"/>
                </a:lnTo>
                <a:lnTo>
                  <a:pt x="703599" y="139659"/>
                </a:lnTo>
                <a:lnTo>
                  <a:pt x="660209" y="96270"/>
                </a:lnTo>
                <a:lnTo>
                  <a:pt x="610604" y="59919"/>
                </a:lnTo>
                <a:lnTo>
                  <a:pt x="555608" y="31428"/>
                </a:lnTo>
                <a:lnTo>
                  <a:pt x="496044" y="11623"/>
                </a:lnTo>
                <a:lnTo>
                  <a:pt x="432736" y="1325"/>
                </a:lnTo>
                <a:lnTo>
                  <a:pt x="399935" y="0"/>
                </a:lnTo>
                <a:lnTo>
                  <a:pt x="367134" y="1325"/>
                </a:lnTo>
                <a:lnTo>
                  <a:pt x="303826" y="11623"/>
                </a:lnTo>
                <a:lnTo>
                  <a:pt x="244262" y="31428"/>
                </a:lnTo>
                <a:lnTo>
                  <a:pt x="189266" y="59919"/>
                </a:lnTo>
                <a:lnTo>
                  <a:pt x="139661" y="96270"/>
                </a:lnTo>
                <a:lnTo>
                  <a:pt x="96271" y="139659"/>
                </a:lnTo>
                <a:lnTo>
                  <a:pt x="59919" y="189263"/>
                </a:lnTo>
                <a:lnTo>
                  <a:pt x="31428" y="244257"/>
                </a:lnTo>
                <a:lnTo>
                  <a:pt x="11623" y="303818"/>
                </a:lnTo>
                <a:lnTo>
                  <a:pt x="1325" y="367123"/>
                </a:lnTo>
                <a:lnTo>
                  <a:pt x="0" y="399922"/>
                </a:lnTo>
                <a:lnTo>
                  <a:pt x="1325" y="432723"/>
                </a:lnTo>
                <a:lnTo>
                  <a:pt x="11623" y="496032"/>
                </a:lnTo>
                <a:lnTo>
                  <a:pt x="31428" y="555596"/>
                </a:lnTo>
                <a:lnTo>
                  <a:pt x="59919" y="610592"/>
                </a:lnTo>
                <a:lnTo>
                  <a:pt x="96271" y="660196"/>
                </a:lnTo>
                <a:lnTo>
                  <a:pt x="139661" y="703587"/>
                </a:lnTo>
                <a:lnTo>
                  <a:pt x="189266" y="739939"/>
                </a:lnTo>
                <a:lnTo>
                  <a:pt x="244262" y="768429"/>
                </a:lnTo>
                <a:lnTo>
                  <a:pt x="303826" y="788235"/>
                </a:lnTo>
                <a:lnTo>
                  <a:pt x="367134" y="798532"/>
                </a:lnTo>
                <a:lnTo>
                  <a:pt x="399935" y="799858"/>
                </a:lnTo>
                <a:close/>
              </a:path>
            </a:pathLst>
          </a:custGeom>
          <a:ln w="34924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06968" y="4391025"/>
            <a:ext cx="1700530" cy="2273300"/>
          </a:xfrm>
          <a:custGeom>
            <a:avLst/>
            <a:gdLst/>
            <a:ahLst/>
            <a:cxnLst/>
            <a:rect l="l" t="t" r="r" b="b"/>
            <a:pathLst>
              <a:path w="1700529" h="2273300">
                <a:moveTo>
                  <a:pt x="228571" y="0"/>
                </a:moveTo>
                <a:lnTo>
                  <a:pt x="166620" y="228"/>
                </a:lnTo>
                <a:lnTo>
                  <a:pt x="117014" y="1828"/>
                </a:lnTo>
                <a:lnTo>
                  <a:pt x="78381" y="6172"/>
                </a:lnTo>
                <a:lnTo>
                  <a:pt x="38004" y="20831"/>
                </a:lnTo>
                <a:lnTo>
                  <a:pt x="9772" y="62779"/>
                </a:lnTo>
                <a:lnTo>
                  <a:pt x="1800" y="117043"/>
                </a:lnTo>
                <a:lnTo>
                  <a:pt x="200" y="166649"/>
                </a:lnTo>
                <a:lnTo>
                  <a:pt x="0" y="195995"/>
                </a:lnTo>
                <a:lnTo>
                  <a:pt x="0" y="2076808"/>
                </a:lnTo>
                <a:lnTo>
                  <a:pt x="742" y="2132415"/>
                </a:lnTo>
                <a:lnTo>
                  <a:pt x="3543" y="2176364"/>
                </a:lnTo>
                <a:lnTo>
                  <a:pt x="14601" y="2223427"/>
                </a:lnTo>
                <a:lnTo>
                  <a:pt x="49349" y="2258174"/>
                </a:lnTo>
                <a:lnTo>
                  <a:pt x="96412" y="2269232"/>
                </a:lnTo>
                <a:lnTo>
                  <a:pt x="140360" y="2272033"/>
                </a:lnTo>
                <a:lnTo>
                  <a:pt x="195967" y="2272776"/>
                </a:lnTo>
                <a:lnTo>
                  <a:pt x="1504391" y="2272776"/>
                </a:lnTo>
                <a:lnTo>
                  <a:pt x="1533737" y="2272576"/>
                </a:lnTo>
                <a:lnTo>
                  <a:pt x="1583343" y="2270975"/>
                </a:lnTo>
                <a:lnTo>
                  <a:pt x="1621977" y="2266632"/>
                </a:lnTo>
                <a:lnTo>
                  <a:pt x="1662353" y="2251973"/>
                </a:lnTo>
                <a:lnTo>
                  <a:pt x="1690585" y="2210025"/>
                </a:lnTo>
                <a:lnTo>
                  <a:pt x="1698558" y="2155761"/>
                </a:lnTo>
                <a:lnTo>
                  <a:pt x="1700158" y="2106155"/>
                </a:lnTo>
                <a:lnTo>
                  <a:pt x="1700358" y="2076808"/>
                </a:lnTo>
                <a:lnTo>
                  <a:pt x="1700358" y="195995"/>
                </a:lnTo>
                <a:lnTo>
                  <a:pt x="1699615" y="140388"/>
                </a:lnTo>
                <a:lnTo>
                  <a:pt x="1696815" y="96440"/>
                </a:lnTo>
                <a:lnTo>
                  <a:pt x="1685756" y="49377"/>
                </a:lnTo>
                <a:lnTo>
                  <a:pt x="1651009" y="14630"/>
                </a:lnTo>
                <a:lnTo>
                  <a:pt x="1603946" y="3571"/>
                </a:lnTo>
                <a:lnTo>
                  <a:pt x="1559998" y="771"/>
                </a:lnTo>
                <a:lnTo>
                  <a:pt x="2285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06968" y="4391025"/>
            <a:ext cx="1700358" cy="22727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06940" y="4391025"/>
            <a:ext cx="1700530" cy="2273300"/>
          </a:xfrm>
          <a:custGeom>
            <a:avLst/>
            <a:gdLst/>
            <a:ahLst/>
            <a:cxnLst/>
            <a:rect l="l" t="t" r="r" b="b"/>
            <a:pathLst>
              <a:path w="1700529" h="2273300">
                <a:moveTo>
                  <a:pt x="228600" y="0"/>
                </a:moveTo>
                <a:lnTo>
                  <a:pt x="166649" y="228"/>
                </a:lnTo>
                <a:lnTo>
                  <a:pt x="117043" y="1828"/>
                </a:lnTo>
                <a:lnTo>
                  <a:pt x="78409" y="6172"/>
                </a:lnTo>
                <a:lnTo>
                  <a:pt x="38033" y="20831"/>
                </a:lnTo>
                <a:lnTo>
                  <a:pt x="9801" y="62779"/>
                </a:lnTo>
                <a:lnTo>
                  <a:pt x="1828" y="117043"/>
                </a:lnTo>
                <a:lnTo>
                  <a:pt x="228" y="166649"/>
                </a:lnTo>
                <a:lnTo>
                  <a:pt x="0" y="228600"/>
                </a:lnTo>
                <a:lnTo>
                  <a:pt x="0" y="2044204"/>
                </a:lnTo>
                <a:lnTo>
                  <a:pt x="228" y="2106155"/>
                </a:lnTo>
                <a:lnTo>
                  <a:pt x="1828" y="2155761"/>
                </a:lnTo>
                <a:lnTo>
                  <a:pt x="6172" y="2194394"/>
                </a:lnTo>
                <a:lnTo>
                  <a:pt x="20831" y="2234771"/>
                </a:lnTo>
                <a:lnTo>
                  <a:pt x="62779" y="2263003"/>
                </a:lnTo>
                <a:lnTo>
                  <a:pt x="117043" y="2270975"/>
                </a:lnTo>
                <a:lnTo>
                  <a:pt x="166649" y="2272576"/>
                </a:lnTo>
                <a:lnTo>
                  <a:pt x="228600" y="2272804"/>
                </a:lnTo>
                <a:lnTo>
                  <a:pt x="1471815" y="2272804"/>
                </a:lnTo>
                <a:lnTo>
                  <a:pt x="1533766" y="2272576"/>
                </a:lnTo>
                <a:lnTo>
                  <a:pt x="1583372" y="2270975"/>
                </a:lnTo>
                <a:lnTo>
                  <a:pt x="1622005" y="2266632"/>
                </a:lnTo>
                <a:lnTo>
                  <a:pt x="1662382" y="2251973"/>
                </a:lnTo>
                <a:lnTo>
                  <a:pt x="1690614" y="2210025"/>
                </a:lnTo>
                <a:lnTo>
                  <a:pt x="1698586" y="2155761"/>
                </a:lnTo>
                <a:lnTo>
                  <a:pt x="1700187" y="2106155"/>
                </a:lnTo>
                <a:lnTo>
                  <a:pt x="1700415" y="2044204"/>
                </a:lnTo>
                <a:lnTo>
                  <a:pt x="1700415" y="228600"/>
                </a:lnTo>
                <a:lnTo>
                  <a:pt x="1700187" y="166649"/>
                </a:lnTo>
                <a:lnTo>
                  <a:pt x="1698586" y="117043"/>
                </a:lnTo>
                <a:lnTo>
                  <a:pt x="1694243" y="78409"/>
                </a:lnTo>
                <a:lnTo>
                  <a:pt x="1679584" y="38033"/>
                </a:lnTo>
                <a:lnTo>
                  <a:pt x="1637636" y="9801"/>
                </a:lnTo>
                <a:lnTo>
                  <a:pt x="1583372" y="1828"/>
                </a:lnTo>
                <a:lnTo>
                  <a:pt x="1533766" y="228"/>
                </a:lnTo>
                <a:lnTo>
                  <a:pt x="1471815" y="0"/>
                </a:lnTo>
                <a:lnTo>
                  <a:pt x="22860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38879" y="5850331"/>
            <a:ext cx="234315" cy="234315"/>
          </a:xfrm>
          <a:custGeom>
            <a:avLst/>
            <a:gdLst/>
            <a:ahLst/>
            <a:cxnLst/>
            <a:rect l="l" t="t" r="r" b="b"/>
            <a:pathLst>
              <a:path w="234314" h="234314">
                <a:moveTo>
                  <a:pt x="0" y="0"/>
                </a:moveTo>
                <a:lnTo>
                  <a:pt x="233756" y="233756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772861" y="1423431"/>
            <a:ext cx="3636010" cy="5434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9235" marR="62865" indent="-95250" algn="just">
              <a:lnSpc>
                <a:spcPct val="100000"/>
              </a:lnSpc>
              <a:buClr>
                <a:srgbClr val="005AA8"/>
              </a:buClr>
              <a:buFont typeface="Tahoma"/>
              <a:buChar char="•"/>
              <a:tabLst>
                <a:tab pos="229870" algn="l"/>
              </a:tabLst>
            </a:pP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When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blood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vessels,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such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as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arteries,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get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blocked</a:t>
            </a:r>
            <a:r>
              <a:rPr sz="1300" spc="-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by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lipids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05" dirty="0">
                <a:solidFill>
                  <a:srgbClr val="231F20"/>
                </a:solidFill>
                <a:latin typeface="Tahoma"/>
                <a:cs typeface="Tahoma"/>
              </a:rPr>
              <a:t>(LDL),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it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Tahoma"/>
                <a:cs typeface="Tahoma"/>
              </a:rPr>
              <a:t>is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hard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for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blood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move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through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blood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vessels.</a:t>
            </a:r>
            <a:endParaRPr sz="1300">
              <a:latin typeface="Tahoma"/>
              <a:cs typeface="Tahoma"/>
            </a:endParaRPr>
          </a:p>
          <a:p>
            <a:pPr marL="229235" marR="178435" indent="-95250" algn="just">
              <a:lnSpc>
                <a:spcPct val="100000"/>
              </a:lnSpc>
              <a:spcBef>
                <a:spcPts val="720"/>
              </a:spcBef>
              <a:buClr>
                <a:srgbClr val="005AA8"/>
              </a:buClr>
              <a:buFont typeface="Tahoma"/>
              <a:buChar char="•"/>
              <a:tabLst>
                <a:tab pos="229870" algn="l"/>
              </a:tabLst>
            </a:pP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If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an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artery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heart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gets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completely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blocked,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then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your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heart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does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not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get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oxygen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it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needs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angina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heart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attack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may 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occur.</a:t>
            </a:r>
            <a:endParaRPr sz="13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2"/>
              </a:spcBef>
              <a:buClr>
                <a:srgbClr val="005AA8"/>
              </a:buClr>
              <a:buFont typeface="Tahoma"/>
              <a:buChar char="•"/>
            </a:pPr>
            <a:endParaRPr sz="1050">
              <a:latin typeface="Times New Roman"/>
              <a:cs typeface="Times New Roman"/>
            </a:endParaRPr>
          </a:p>
          <a:p>
            <a:pPr marL="19685">
              <a:lnSpc>
                <a:spcPct val="100000"/>
              </a:lnSpc>
            </a:pPr>
            <a:r>
              <a:rPr sz="1300" b="1" spc="-45" dirty="0">
                <a:solidFill>
                  <a:srgbClr val="00A7E1"/>
                </a:solidFill>
                <a:latin typeface="Tahoma"/>
                <a:cs typeface="Tahoma"/>
              </a:rPr>
              <a:t>What</a:t>
            </a:r>
            <a:r>
              <a:rPr sz="1300" b="1" spc="1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60" dirty="0">
                <a:solidFill>
                  <a:srgbClr val="00A7E1"/>
                </a:solidFill>
                <a:latin typeface="Tahoma"/>
                <a:cs typeface="Tahoma"/>
              </a:rPr>
              <a:t>are</a:t>
            </a:r>
            <a:r>
              <a:rPr sz="1300" b="1" spc="1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45" dirty="0">
                <a:solidFill>
                  <a:srgbClr val="00A7E1"/>
                </a:solidFill>
                <a:latin typeface="Tahoma"/>
                <a:cs typeface="Tahoma"/>
              </a:rPr>
              <a:t>triglycerides?</a:t>
            </a:r>
            <a:endParaRPr sz="1300">
              <a:latin typeface="Tahoma"/>
              <a:cs typeface="Tahoma"/>
            </a:endParaRPr>
          </a:p>
          <a:p>
            <a:pPr marL="19685" marR="158750">
              <a:lnSpc>
                <a:spcPct val="100000"/>
              </a:lnSpc>
              <a:spcBef>
                <a:spcPts val="360"/>
              </a:spcBef>
            </a:pPr>
            <a:r>
              <a:rPr sz="1300" b="1" spc="-110" dirty="0">
                <a:solidFill>
                  <a:srgbClr val="231F20"/>
                </a:solidFill>
                <a:latin typeface="Tahoma"/>
                <a:cs typeface="Tahoma"/>
              </a:rPr>
              <a:t>Triglycerides</a:t>
            </a:r>
            <a:r>
              <a:rPr sz="1300" b="1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are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fats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that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your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body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stores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for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later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use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as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energy.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They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are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produced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liver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can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5" dirty="0">
                <a:solidFill>
                  <a:srgbClr val="231F20"/>
                </a:solidFill>
                <a:latin typeface="Tahoma"/>
                <a:cs typeface="Tahoma"/>
              </a:rPr>
              <a:t>increase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with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obesity,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smoking,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lack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physical</a:t>
            </a:r>
            <a:r>
              <a:rPr sz="1300" spc="-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activity,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high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alcohol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high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carbohydrates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your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diet.</a:t>
            </a:r>
            <a:endParaRPr sz="13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7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b="1" spc="-40" dirty="0">
                <a:solidFill>
                  <a:srgbClr val="00A7E1"/>
                </a:solidFill>
                <a:latin typeface="Tahoma"/>
                <a:cs typeface="Tahoma"/>
              </a:rPr>
              <a:t>Taking</a:t>
            </a:r>
            <a:r>
              <a:rPr sz="1300" b="1" spc="1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60" dirty="0">
                <a:solidFill>
                  <a:srgbClr val="00A7E1"/>
                </a:solidFill>
                <a:latin typeface="Tahoma"/>
                <a:cs typeface="Tahoma"/>
              </a:rPr>
              <a:t>care</a:t>
            </a:r>
            <a:r>
              <a:rPr sz="1300" b="1" spc="1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40" dirty="0">
                <a:solidFill>
                  <a:srgbClr val="00A7E1"/>
                </a:solidFill>
                <a:latin typeface="Tahoma"/>
                <a:cs typeface="Tahoma"/>
              </a:rPr>
              <a:t>of</a:t>
            </a:r>
            <a:r>
              <a:rPr sz="1300" b="1" spc="1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30" dirty="0">
                <a:solidFill>
                  <a:srgbClr val="00A7E1"/>
                </a:solidFill>
                <a:latin typeface="Tahoma"/>
                <a:cs typeface="Tahoma"/>
              </a:rPr>
              <a:t>lipids</a:t>
            </a:r>
            <a:r>
              <a:rPr sz="1300" b="1" spc="1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45" dirty="0">
                <a:solidFill>
                  <a:srgbClr val="00A7E1"/>
                </a:solidFill>
                <a:latin typeface="Tahoma"/>
                <a:cs typeface="Tahoma"/>
              </a:rPr>
              <a:t>every</a:t>
            </a:r>
            <a:r>
              <a:rPr sz="1300" b="1" spc="1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40" dirty="0">
                <a:solidFill>
                  <a:srgbClr val="00A7E1"/>
                </a:solidFill>
                <a:latin typeface="Tahoma"/>
                <a:cs typeface="Tahoma"/>
              </a:rPr>
              <a:t>day</a:t>
            </a:r>
            <a:endParaRPr sz="13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59"/>
              </a:spcBef>
            </a:pP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Tal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provide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5" dirty="0">
                <a:solidFill>
                  <a:srgbClr val="231F20"/>
                </a:solidFill>
                <a:latin typeface="Tahoma"/>
                <a:cs typeface="Tahoma"/>
              </a:rPr>
              <a:t>abou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change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5" dirty="0">
                <a:solidFill>
                  <a:srgbClr val="231F20"/>
                </a:solidFill>
                <a:latin typeface="Tahoma"/>
                <a:cs typeface="Tahoma"/>
              </a:rPr>
              <a:t>tha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20" dirty="0">
                <a:solidFill>
                  <a:srgbClr val="231F20"/>
                </a:solidFill>
                <a:latin typeface="Tahoma"/>
                <a:cs typeface="Tahoma"/>
              </a:rPr>
              <a:t>ma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hel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p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lower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ris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hear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disease.</a:t>
            </a:r>
            <a:endParaRPr sz="1300">
              <a:latin typeface="Tahoma"/>
              <a:cs typeface="Tahoma"/>
            </a:endParaRPr>
          </a:p>
          <a:p>
            <a:pPr marL="217170" indent="-90805">
              <a:lnSpc>
                <a:spcPct val="100000"/>
              </a:lnSpc>
              <a:spcBef>
                <a:spcPts val="940"/>
              </a:spcBef>
              <a:buClr>
                <a:srgbClr val="005AA8"/>
              </a:buClr>
              <a:buFont typeface="Tahoma"/>
              <a:buChar char="•"/>
              <a:tabLst>
                <a:tab pos="217804" algn="l"/>
              </a:tabLst>
            </a:pP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Follo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w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health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die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5" dirty="0">
                <a:solidFill>
                  <a:srgbClr val="231F20"/>
                </a:solidFill>
                <a:latin typeface="Tahoma"/>
                <a:cs typeface="Tahoma"/>
              </a:rPr>
              <a:t>tha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300" spc="-1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lo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w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fat.</a:t>
            </a:r>
            <a:endParaRPr sz="1300">
              <a:latin typeface="Tahoma"/>
              <a:cs typeface="Tahoma"/>
            </a:endParaRPr>
          </a:p>
          <a:p>
            <a:pPr marL="217170" indent="-90805">
              <a:lnSpc>
                <a:spcPct val="100000"/>
              </a:lnSpc>
              <a:spcBef>
                <a:spcPts val="940"/>
              </a:spcBef>
              <a:buClr>
                <a:srgbClr val="005AA8"/>
              </a:buClr>
              <a:buFont typeface="Tahoma"/>
              <a:buChar char="•"/>
              <a:tabLst>
                <a:tab pos="217804" algn="l"/>
              </a:tabLst>
            </a:pP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Star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regula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exercis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5" dirty="0">
                <a:solidFill>
                  <a:srgbClr val="231F20"/>
                </a:solidFill>
                <a:latin typeface="Tahoma"/>
                <a:cs typeface="Tahoma"/>
              </a:rPr>
              <a:t>program.</a:t>
            </a:r>
            <a:endParaRPr sz="1300">
              <a:latin typeface="Tahoma"/>
              <a:cs typeface="Tahoma"/>
            </a:endParaRPr>
          </a:p>
          <a:p>
            <a:pPr marL="217170" indent="-90805">
              <a:lnSpc>
                <a:spcPct val="100000"/>
              </a:lnSpc>
              <a:spcBef>
                <a:spcPts val="940"/>
              </a:spcBef>
              <a:buClr>
                <a:srgbClr val="005AA8"/>
              </a:buClr>
              <a:buFont typeface="Tahoma"/>
              <a:buChar char="•"/>
              <a:tabLst>
                <a:tab pos="217804" algn="l"/>
              </a:tabLst>
            </a:pPr>
            <a:r>
              <a:rPr sz="1300" spc="-12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u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05" dirty="0">
                <a:solidFill>
                  <a:srgbClr val="231F20"/>
                </a:solidFill>
                <a:latin typeface="Tahoma"/>
                <a:cs typeface="Tahoma"/>
              </a:rPr>
              <a:t>smoke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,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as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5" dirty="0">
                <a:solidFill>
                  <a:srgbClr val="231F20"/>
                </a:solidFill>
                <a:latin typeface="Tahoma"/>
                <a:cs typeface="Tahoma"/>
              </a:rPr>
              <a:t>abou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way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u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ca</a:t>
            </a:r>
            <a:r>
              <a:rPr sz="1300" spc="-25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quit.</a:t>
            </a:r>
            <a:endParaRPr sz="1300">
              <a:latin typeface="Tahoma"/>
              <a:cs typeface="Tahoma"/>
            </a:endParaRPr>
          </a:p>
          <a:p>
            <a:pPr marL="217170" indent="-90805">
              <a:lnSpc>
                <a:spcPct val="100000"/>
              </a:lnSpc>
              <a:spcBef>
                <a:spcPts val="940"/>
              </a:spcBef>
              <a:buClr>
                <a:srgbClr val="005AA8"/>
              </a:buClr>
              <a:buFont typeface="Tahoma"/>
              <a:buChar char="•"/>
              <a:tabLst>
                <a:tab pos="217804" algn="l"/>
              </a:tabLst>
            </a:pPr>
            <a:r>
              <a:rPr sz="1300" spc="-95" dirty="0">
                <a:solidFill>
                  <a:srgbClr val="231F20"/>
                </a:solidFill>
                <a:latin typeface="Tahoma"/>
                <a:cs typeface="Tahoma"/>
              </a:rPr>
              <a:t>Tr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los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weigh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an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kee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p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off.</a:t>
            </a:r>
            <a:endParaRPr sz="1300">
              <a:latin typeface="Tahoma"/>
              <a:cs typeface="Tahoma"/>
            </a:endParaRPr>
          </a:p>
          <a:p>
            <a:pPr marL="217170" indent="-90805">
              <a:lnSpc>
                <a:spcPct val="100000"/>
              </a:lnSpc>
              <a:spcBef>
                <a:spcPts val="940"/>
              </a:spcBef>
              <a:buClr>
                <a:srgbClr val="005AA8"/>
              </a:buClr>
              <a:buFont typeface="Tahoma"/>
              <a:buChar char="•"/>
              <a:tabLst>
                <a:tab pos="217804" algn="l"/>
              </a:tabLst>
            </a:pP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Tak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medicin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supplement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directed.</a:t>
            </a:r>
            <a:endParaRPr sz="1300">
              <a:latin typeface="Tahoma"/>
              <a:cs typeface="Tahoma"/>
            </a:endParaRPr>
          </a:p>
          <a:p>
            <a:pPr marL="217170" indent="-90805">
              <a:lnSpc>
                <a:spcPct val="100000"/>
              </a:lnSpc>
              <a:spcBef>
                <a:spcPts val="940"/>
              </a:spcBef>
              <a:buClr>
                <a:srgbClr val="005AA8"/>
              </a:buClr>
              <a:buFont typeface="Tahoma"/>
              <a:buChar char="•"/>
              <a:tabLst>
                <a:tab pos="217804" algn="l"/>
              </a:tabLst>
            </a:pP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Whe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possible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,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reduc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stres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life.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3075">
              <a:lnSpc>
                <a:spcPct val="100000"/>
              </a:lnSpc>
            </a:pPr>
            <a:r>
              <a:rPr spc="-130" dirty="0">
                <a:solidFill>
                  <a:srgbClr val="005AA8"/>
                </a:solidFill>
              </a:rPr>
              <a:t>Lipids—</a:t>
            </a:r>
            <a:r>
              <a:rPr spc="-285" dirty="0"/>
              <a:t>What</a:t>
            </a:r>
            <a:r>
              <a:rPr spc="-105" dirty="0"/>
              <a:t> </a:t>
            </a:r>
            <a:r>
              <a:rPr spc="-195" dirty="0"/>
              <a:t>Are</a:t>
            </a:r>
            <a:r>
              <a:rPr spc="-105" dirty="0"/>
              <a:t> </a:t>
            </a:r>
            <a:r>
              <a:rPr spc="-265" dirty="0"/>
              <a:t>They?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67512" y="1919480"/>
            <a:ext cx="4258310" cy="388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Lipids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are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fats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found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your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blood.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Cholesterol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triglycerides are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two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types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lipids.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Here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are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some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things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should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know.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7512" y="2474924"/>
            <a:ext cx="3954145" cy="1609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-45" dirty="0">
                <a:solidFill>
                  <a:srgbClr val="00A7E1"/>
                </a:solidFill>
                <a:latin typeface="Tahoma"/>
                <a:cs typeface="Tahoma"/>
              </a:rPr>
              <a:t>What</a:t>
            </a:r>
            <a:r>
              <a:rPr sz="1300" b="1" spc="1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30" dirty="0">
                <a:solidFill>
                  <a:srgbClr val="00A7E1"/>
                </a:solidFill>
                <a:latin typeface="Tahoma"/>
                <a:cs typeface="Tahoma"/>
              </a:rPr>
              <a:t>is</a:t>
            </a:r>
            <a:r>
              <a:rPr sz="1300" b="1" spc="1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40" dirty="0">
                <a:solidFill>
                  <a:srgbClr val="00A7E1"/>
                </a:solidFill>
                <a:latin typeface="Tahoma"/>
                <a:cs typeface="Tahoma"/>
              </a:rPr>
              <a:t>cholesterol?</a:t>
            </a:r>
            <a:endParaRPr sz="1300">
              <a:latin typeface="Tahoma"/>
              <a:cs typeface="Tahoma"/>
            </a:endParaRPr>
          </a:p>
          <a:p>
            <a:pPr marL="221615" marR="5080" indent="-95250">
              <a:lnSpc>
                <a:spcPct val="100000"/>
              </a:lnSpc>
              <a:spcBef>
                <a:spcPts val="360"/>
              </a:spcBef>
              <a:buClr>
                <a:srgbClr val="005AA8"/>
              </a:buClr>
              <a:buFont typeface="Tahoma"/>
              <a:buChar char="•"/>
              <a:tabLst>
                <a:tab pos="222250" algn="l"/>
              </a:tabLst>
            </a:pPr>
            <a:r>
              <a:rPr sz="1300" b="1" spc="-135" dirty="0">
                <a:solidFill>
                  <a:srgbClr val="231F20"/>
                </a:solidFill>
                <a:latin typeface="Tahoma"/>
                <a:cs typeface="Tahoma"/>
              </a:rPr>
              <a:t>Total</a:t>
            </a:r>
            <a:r>
              <a:rPr sz="1300" b="1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b="1" spc="-120" dirty="0">
                <a:solidFill>
                  <a:srgbClr val="231F20"/>
                </a:solidFill>
                <a:latin typeface="Tahoma"/>
                <a:cs typeface="Tahoma"/>
              </a:rPr>
              <a:t>cholesterol</a:t>
            </a:r>
            <a:r>
              <a:rPr sz="1300" b="1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Tahoma"/>
                <a:cs typeface="Tahoma"/>
              </a:rPr>
              <a:t>is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amount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all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cholesterol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your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blood.</a:t>
            </a:r>
            <a:endParaRPr sz="1300">
              <a:latin typeface="Tahoma"/>
              <a:cs typeface="Tahoma"/>
            </a:endParaRPr>
          </a:p>
          <a:p>
            <a:pPr marL="221615" marR="333375" indent="-95250">
              <a:lnSpc>
                <a:spcPct val="100000"/>
              </a:lnSpc>
              <a:spcBef>
                <a:spcPts val="720"/>
              </a:spcBef>
              <a:buClr>
                <a:srgbClr val="005AA8"/>
              </a:buClr>
              <a:buFont typeface="Tahoma"/>
              <a:buChar char="•"/>
              <a:tabLst>
                <a:tab pos="222250" algn="l"/>
              </a:tabLst>
            </a:pPr>
            <a:r>
              <a:rPr sz="1300" b="1" spc="-185" dirty="0">
                <a:solidFill>
                  <a:srgbClr val="231F20"/>
                </a:solidFill>
                <a:latin typeface="Tahoma"/>
                <a:cs typeface="Tahoma"/>
              </a:rPr>
              <a:t>LDL</a:t>
            </a:r>
            <a:r>
              <a:rPr sz="1300" b="1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b="1" spc="-120" dirty="0">
                <a:solidFill>
                  <a:srgbClr val="231F20"/>
                </a:solidFill>
                <a:latin typeface="Tahoma"/>
                <a:cs typeface="Tahoma"/>
              </a:rPr>
              <a:t>cholesterol</a:t>
            </a:r>
            <a:r>
              <a:rPr sz="1300" b="1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Tahoma"/>
                <a:cs typeface="Tahoma"/>
              </a:rPr>
              <a:t>is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“bad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cholesterol”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that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5" dirty="0">
                <a:solidFill>
                  <a:srgbClr val="231F20"/>
                </a:solidFill>
                <a:latin typeface="Tahoma"/>
                <a:cs typeface="Tahoma"/>
              </a:rPr>
              <a:t>sticks</a:t>
            </a: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your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blood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5" dirty="0">
                <a:solidFill>
                  <a:srgbClr val="231F20"/>
                </a:solidFill>
                <a:latin typeface="Tahoma"/>
                <a:cs typeface="Tahoma"/>
              </a:rPr>
              <a:t>vessels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blocks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blood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flow.</a:t>
            </a:r>
            <a:endParaRPr sz="1300">
              <a:latin typeface="Tahoma"/>
              <a:cs typeface="Tahoma"/>
            </a:endParaRPr>
          </a:p>
          <a:p>
            <a:pPr marL="221615" marR="167005" indent="-95250">
              <a:lnSpc>
                <a:spcPct val="100000"/>
              </a:lnSpc>
              <a:spcBef>
                <a:spcPts val="720"/>
              </a:spcBef>
              <a:buClr>
                <a:srgbClr val="005AA8"/>
              </a:buClr>
              <a:buFont typeface="Tahoma"/>
              <a:buChar char="•"/>
              <a:tabLst>
                <a:tab pos="222250" algn="l"/>
              </a:tabLst>
            </a:pPr>
            <a:r>
              <a:rPr sz="1300" b="1" spc="-229" dirty="0">
                <a:solidFill>
                  <a:srgbClr val="231F20"/>
                </a:solidFill>
                <a:latin typeface="Tahoma"/>
                <a:cs typeface="Tahoma"/>
              </a:rPr>
              <a:t>HD</a:t>
            </a:r>
            <a:r>
              <a:rPr sz="1300" b="1" spc="-16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300" b="1" spc="-10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b="1" spc="-145" dirty="0">
                <a:solidFill>
                  <a:srgbClr val="231F20"/>
                </a:solidFill>
                <a:latin typeface="Tahoma"/>
                <a:cs typeface="Tahoma"/>
              </a:rPr>
              <a:t>cholestero</a:t>
            </a:r>
            <a:r>
              <a:rPr sz="1300" b="1" spc="-75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300" b="1" spc="-10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300" spc="-1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th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“goo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cholesterol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”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5" dirty="0">
                <a:solidFill>
                  <a:srgbClr val="231F20"/>
                </a:solidFill>
                <a:latin typeface="Tahoma"/>
                <a:cs typeface="Tahoma"/>
              </a:rPr>
              <a:t>tha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prevents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cholestero</a:t>
            </a: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fro</a:t>
            </a:r>
            <a:r>
              <a:rPr sz="1300" spc="-135" dirty="0">
                <a:solidFill>
                  <a:srgbClr val="231F20"/>
                </a:solidFill>
                <a:latin typeface="Tahoma"/>
                <a:cs typeface="Tahoma"/>
              </a:rPr>
              <a:t>m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stickin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g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bloo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vessels.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7512" y="4319091"/>
            <a:ext cx="2431415" cy="2310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5090">
              <a:lnSpc>
                <a:spcPct val="100000"/>
              </a:lnSpc>
            </a:pPr>
            <a:r>
              <a:rPr sz="1300" b="1" spc="-45" dirty="0">
                <a:solidFill>
                  <a:srgbClr val="00A7E1"/>
                </a:solidFill>
                <a:latin typeface="Tahoma"/>
                <a:cs typeface="Tahoma"/>
              </a:rPr>
              <a:t>What</a:t>
            </a:r>
            <a:r>
              <a:rPr sz="1300" b="1" spc="1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50" dirty="0">
                <a:solidFill>
                  <a:srgbClr val="00A7E1"/>
                </a:solidFill>
                <a:latin typeface="Tahoma"/>
                <a:cs typeface="Tahoma"/>
              </a:rPr>
              <a:t>can</a:t>
            </a:r>
            <a:r>
              <a:rPr sz="1300" b="1" spc="1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45" dirty="0">
                <a:solidFill>
                  <a:srgbClr val="00A7E1"/>
                </a:solidFill>
                <a:latin typeface="Tahoma"/>
                <a:cs typeface="Tahoma"/>
              </a:rPr>
              <a:t>happen</a:t>
            </a:r>
            <a:r>
              <a:rPr sz="1300" b="1" spc="1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40" dirty="0">
                <a:solidFill>
                  <a:srgbClr val="00A7E1"/>
                </a:solidFill>
                <a:latin typeface="Tahoma"/>
                <a:cs typeface="Tahoma"/>
              </a:rPr>
              <a:t>when</a:t>
            </a:r>
            <a:r>
              <a:rPr sz="1300" b="1" spc="1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35" dirty="0">
                <a:solidFill>
                  <a:srgbClr val="00A7E1"/>
                </a:solidFill>
                <a:latin typeface="Tahoma"/>
                <a:cs typeface="Tahoma"/>
              </a:rPr>
              <a:t>you</a:t>
            </a:r>
            <a:r>
              <a:rPr sz="1300" b="1" spc="-20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50" dirty="0">
                <a:solidFill>
                  <a:srgbClr val="00A7E1"/>
                </a:solidFill>
                <a:latin typeface="Tahoma"/>
                <a:cs typeface="Tahoma"/>
              </a:rPr>
              <a:t>have</a:t>
            </a:r>
            <a:r>
              <a:rPr sz="1300" b="1" spc="1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25" dirty="0">
                <a:solidFill>
                  <a:srgbClr val="00A7E1"/>
                </a:solidFill>
                <a:latin typeface="Tahoma"/>
                <a:cs typeface="Tahoma"/>
              </a:rPr>
              <a:t>too</a:t>
            </a:r>
            <a:r>
              <a:rPr sz="1300" b="1" spc="1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40" dirty="0">
                <a:solidFill>
                  <a:srgbClr val="00A7E1"/>
                </a:solidFill>
                <a:latin typeface="Tahoma"/>
                <a:cs typeface="Tahoma"/>
              </a:rPr>
              <a:t>much</a:t>
            </a:r>
            <a:r>
              <a:rPr sz="1300" b="1" spc="1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40" dirty="0">
                <a:solidFill>
                  <a:srgbClr val="00A7E1"/>
                </a:solidFill>
                <a:latin typeface="Tahoma"/>
                <a:cs typeface="Tahoma"/>
              </a:rPr>
              <a:t>cholesterol?</a:t>
            </a:r>
            <a:endParaRPr sz="13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360"/>
              </a:spcBef>
            </a:pP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Your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body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needs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some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cholesterol,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for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making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hormones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other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 substances,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but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can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have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too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much.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When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have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too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much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 cholesterol,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it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can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build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up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on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walls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your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blood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5" dirty="0">
                <a:solidFill>
                  <a:srgbClr val="231F20"/>
                </a:solidFill>
                <a:latin typeface="Tahoma"/>
                <a:cs typeface="Tahoma"/>
              </a:rPr>
              <a:t>vessels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lead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higher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risk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for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heart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disease.</a:t>
            </a:r>
            <a:endParaRPr sz="1300">
              <a:latin typeface="Tahoma"/>
              <a:cs typeface="Tahoma"/>
            </a:endParaRPr>
          </a:p>
          <a:p>
            <a:pPr marL="221615" marR="141605" indent="-95250">
              <a:lnSpc>
                <a:spcPct val="100000"/>
              </a:lnSpc>
              <a:spcBef>
                <a:spcPts val="720"/>
              </a:spcBef>
              <a:buClr>
                <a:srgbClr val="005AA8"/>
              </a:buClr>
              <a:buFont typeface="Tahoma"/>
              <a:buChar char="•"/>
              <a:tabLst>
                <a:tab pos="222250" algn="l"/>
              </a:tabLst>
            </a:pP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Blood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brings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needed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oxygen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your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heart.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95141" y="4468823"/>
            <a:ext cx="127190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60" dirty="0">
                <a:solidFill>
                  <a:srgbClr val="231F20"/>
                </a:solidFill>
                <a:latin typeface="Tahoma"/>
                <a:cs typeface="Tahoma"/>
              </a:rPr>
              <a:t>Norma</a:t>
            </a:r>
            <a:r>
              <a:rPr sz="1000" spc="-2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Tahoma"/>
                <a:cs typeface="Tahoma"/>
              </a:rPr>
              <a:t>bloo</a:t>
            </a:r>
            <a:r>
              <a:rPr sz="1000" spc="-50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Tahoma"/>
                <a:cs typeface="Tahoma"/>
              </a:rPr>
              <a:t>vesse</a:t>
            </a:r>
            <a:r>
              <a:rPr sz="1000" spc="-15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Tahoma"/>
                <a:cs typeface="Tahoma"/>
              </a:rPr>
              <a:t>flow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17188" y="6113092"/>
            <a:ext cx="915669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5090" algn="r">
              <a:lnSpc>
                <a:spcPct val="100000"/>
              </a:lnSpc>
            </a:pPr>
            <a:r>
              <a:rPr sz="1000" spc="-65" dirty="0">
                <a:solidFill>
                  <a:srgbClr val="231F20"/>
                </a:solidFill>
                <a:latin typeface="Tahoma"/>
                <a:cs typeface="Tahoma"/>
              </a:rPr>
              <a:t>Hig</a:t>
            </a:r>
            <a:r>
              <a:rPr sz="1000" spc="-60" dirty="0">
                <a:solidFill>
                  <a:srgbClr val="231F20"/>
                </a:solidFill>
                <a:latin typeface="Tahoma"/>
                <a:cs typeface="Tahoma"/>
              </a:rPr>
              <a:t>h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Tahoma"/>
                <a:cs typeface="Tahoma"/>
              </a:rPr>
              <a:t>cholesterol</a:t>
            </a:r>
            <a:r>
              <a:rPr sz="1000" spc="-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65" dirty="0">
                <a:solidFill>
                  <a:srgbClr val="231F20"/>
                </a:solidFill>
                <a:latin typeface="Tahoma"/>
                <a:cs typeface="Tahoma"/>
              </a:rPr>
              <a:t>an</a:t>
            </a:r>
            <a:r>
              <a:rPr sz="1000" spc="-50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65" dirty="0">
                <a:solidFill>
                  <a:srgbClr val="231F20"/>
                </a:solidFill>
                <a:latin typeface="Tahoma"/>
                <a:cs typeface="Tahoma"/>
              </a:rPr>
              <a:t>othe</a:t>
            </a:r>
            <a:r>
              <a:rPr sz="10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Tahoma"/>
                <a:cs typeface="Tahoma"/>
              </a:rPr>
              <a:t>fats</a:t>
            </a:r>
            <a:r>
              <a:rPr sz="1000" spc="-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Tahoma"/>
                <a:cs typeface="Tahoma"/>
              </a:rPr>
              <a:t>reduc</a:t>
            </a:r>
            <a:r>
              <a:rPr sz="1000" spc="-3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Tahoma"/>
                <a:cs typeface="Tahoma"/>
              </a:rPr>
              <a:t>bloo</a:t>
            </a:r>
            <a:r>
              <a:rPr sz="1000" spc="-50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Tahoma"/>
                <a:cs typeface="Tahoma"/>
              </a:rPr>
              <a:t>flow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755345" y="4616811"/>
            <a:ext cx="0" cy="208279"/>
          </a:xfrm>
          <a:custGeom>
            <a:avLst/>
            <a:gdLst/>
            <a:ahLst/>
            <a:cxnLst/>
            <a:rect l="l" t="t" r="r" b="b"/>
            <a:pathLst>
              <a:path h="208279">
                <a:moveTo>
                  <a:pt x="0" y="0"/>
                </a:moveTo>
                <a:lnTo>
                  <a:pt x="0" y="20814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29200" y="0"/>
            <a:ext cx="5029200" cy="7772400"/>
          </a:xfrm>
          <a:custGeom>
            <a:avLst/>
            <a:gdLst/>
            <a:ahLst/>
            <a:cxnLst/>
            <a:rect l="l" t="t" r="r" b="b"/>
            <a:pathLst>
              <a:path w="5029200" h="7772400">
                <a:moveTo>
                  <a:pt x="0" y="7772400"/>
                </a:moveTo>
                <a:lnTo>
                  <a:pt x="5029200" y="7772400"/>
                </a:lnTo>
                <a:lnTo>
                  <a:pt x="5029200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5AA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29200" y="458304"/>
            <a:ext cx="4800600" cy="7314565"/>
          </a:xfrm>
          <a:custGeom>
            <a:avLst/>
            <a:gdLst/>
            <a:ahLst/>
            <a:cxnLst/>
            <a:rect l="l" t="t" r="r" b="b"/>
            <a:pathLst>
              <a:path w="4800600" h="7314565">
                <a:moveTo>
                  <a:pt x="0" y="0"/>
                </a:moveTo>
                <a:lnTo>
                  <a:pt x="0" y="7314095"/>
                </a:lnTo>
                <a:lnTo>
                  <a:pt x="4800600" y="7314095"/>
                </a:lnTo>
                <a:lnTo>
                  <a:pt x="4800600" y="181775"/>
                </a:lnTo>
                <a:lnTo>
                  <a:pt x="4800230" y="155849"/>
                </a:lnTo>
                <a:lnTo>
                  <a:pt x="4798900" y="111632"/>
                </a:lnTo>
                <a:lnTo>
                  <a:pt x="4792803" y="62348"/>
                </a:lnTo>
                <a:lnTo>
                  <a:pt x="4769680" y="22721"/>
                </a:lnTo>
                <a:lnTo>
                  <a:pt x="4719165" y="4907"/>
                </a:lnTo>
                <a:lnTo>
                  <a:pt x="4680141" y="1454"/>
                </a:lnTo>
                <a:lnTo>
                  <a:pt x="4630074" y="181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29200" y="388340"/>
            <a:ext cx="4777740" cy="0"/>
          </a:xfrm>
          <a:custGeom>
            <a:avLst/>
            <a:gdLst/>
            <a:ahLst/>
            <a:cxnLst/>
            <a:rect l="l" t="t" r="r" b="b"/>
            <a:pathLst>
              <a:path w="4777740">
                <a:moveTo>
                  <a:pt x="0" y="0"/>
                </a:moveTo>
                <a:lnTo>
                  <a:pt x="4777613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12981" y="1223302"/>
            <a:ext cx="4241800" cy="296545"/>
          </a:xfrm>
          <a:custGeom>
            <a:avLst/>
            <a:gdLst/>
            <a:ahLst/>
            <a:cxnLst/>
            <a:rect l="l" t="t" r="r" b="b"/>
            <a:pathLst>
              <a:path w="4241800" h="296544">
                <a:moveTo>
                  <a:pt x="0" y="295973"/>
                </a:moveTo>
                <a:lnTo>
                  <a:pt x="4241723" y="295973"/>
                </a:lnTo>
                <a:lnTo>
                  <a:pt x="4241723" y="0"/>
                </a:lnTo>
                <a:lnTo>
                  <a:pt x="0" y="0"/>
                </a:lnTo>
                <a:lnTo>
                  <a:pt x="0" y="295973"/>
                </a:lnTo>
                <a:close/>
              </a:path>
            </a:pathLst>
          </a:custGeom>
          <a:solidFill>
            <a:srgbClr val="005AA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28869" y="3386137"/>
            <a:ext cx="4204335" cy="629920"/>
          </a:xfrm>
          <a:custGeom>
            <a:avLst/>
            <a:gdLst/>
            <a:ahLst/>
            <a:cxnLst/>
            <a:rect l="l" t="t" r="r" b="b"/>
            <a:pathLst>
              <a:path w="4204334" h="629920">
                <a:moveTo>
                  <a:pt x="244452" y="623163"/>
                </a:moveTo>
                <a:lnTo>
                  <a:pt x="214528" y="623163"/>
                </a:lnTo>
                <a:lnTo>
                  <a:pt x="214528" y="629513"/>
                </a:lnTo>
                <a:lnTo>
                  <a:pt x="244462" y="629513"/>
                </a:lnTo>
                <a:lnTo>
                  <a:pt x="244452" y="623163"/>
                </a:lnTo>
                <a:close/>
              </a:path>
              <a:path w="4204334" h="629920">
                <a:moveTo>
                  <a:pt x="0" y="0"/>
                </a:moveTo>
                <a:lnTo>
                  <a:pt x="822" y="221999"/>
                </a:lnTo>
                <a:lnTo>
                  <a:pt x="1420" y="355569"/>
                </a:lnTo>
                <a:lnTo>
                  <a:pt x="1894" y="444892"/>
                </a:lnTo>
                <a:lnTo>
                  <a:pt x="15089" y="480818"/>
                </a:lnTo>
                <a:lnTo>
                  <a:pt x="33835" y="514275"/>
                </a:lnTo>
                <a:lnTo>
                  <a:pt x="57810" y="544677"/>
                </a:lnTo>
                <a:lnTo>
                  <a:pt x="86146" y="570784"/>
                </a:lnTo>
                <a:lnTo>
                  <a:pt x="118077" y="591768"/>
                </a:lnTo>
                <a:lnTo>
                  <a:pt x="153200" y="607583"/>
                </a:lnTo>
                <a:lnTo>
                  <a:pt x="190964" y="618011"/>
                </a:lnTo>
                <a:lnTo>
                  <a:pt x="230812" y="622837"/>
                </a:lnTo>
                <a:lnTo>
                  <a:pt x="244452" y="623163"/>
                </a:lnTo>
                <a:lnTo>
                  <a:pt x="3977524" y="623133"/>
                </a:lnTo>
                <a:lnTo>
                  <a:pt x="4016537" y="619563"/>
                </a:lnTo>
                <a:lnTo>
                  <a:pt x="4054261" y="610180"/>
                </a:lnTo>
                <a:lnTo>
                  <a:pt x="4090051" y="595185"/>
                </a:lnTo>
                <a:lnTo>
                  <a:pt x="4123259" y="574777"/>
                </a:lnTo>
                <a:lnTo>
                  <a:pt x="4153239" y="549154"/>
                </a:lnTo>
                <a:lnTo>
                  <a:pt x="4179359" y="518663"/>
                </a:lnTo>
                <a:lnTo>
                  <a:pt x="4204106" y="476580"/>
                </a:lnTo>
                <a:lnTo>
                  <a:pt x="4202442" y="1041"/>
                </a:lnTo>
                <a:lnTo>
                  <a:pt x="0" y="0"/>
                </a:lnTo>
                <a:close/>
              </a:path>
            </a:pathLst>
          </a:custGeom>
          <a:solidFill>
            <a:srgbClr val="DBDFF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28869" y="3386137"/>
            <a:ext cx="4204335" cy="629920"/>
          </a:xfrm>
          <a:custGeom>
            <a:avLst/>
            <a:gdLst/>
            <a:ahLst/>
            <a:cxnLst/>
            <a:rect l="l" t="t" r="r" b="b"/>
            <a:pathLst>
              <a:path w="4204334" h="629920">
                <a:moveTo>
                  <a:pt x="244462" y="623163"/>
                </a:moveTo>
                <a:lnTo>
                  <a:pt x="204042" y="620253"/>
                </a:lnTo>
                <a:lnTo>
                  <a:pt x="165522" y="611668"/>
                </a:lnTo>
                <a:lnTo>
                  <a:pt x="129457" y="597624"/>
                </a:lnTo>
                <a:lnTo>
                  <a:pt x="96401" y="578340"/>
                </a:lnTo>
                <a:lnTo>
                  <a:pt x="66907" y="554031"/>
                </a:lnTo>
                <a:lnTo>
                  <a:pt x="41262" y="524778"/>
                </a:lnTo>
                <a:lnTo>
                  <a:pt x="20737" y="492274"/>
                </a:lnTo>
                <a:lnTo>
                  <a:pt x="5656" y="457106"/>
                </a:lnTo>
                <a:lnTo>
                  <a:pt x="1648" y="400198"/>
                </a:lnTo>
                <a:lnTo>
                  <a:pt x="1420" y="355569"/>
                </a:lnTo>
                <a:lnTo>
                  <a:pt x="1207" y="310998"/>
                </a:lnTo>
                <a:lnTo>
                  <a:pt x="1009" y="266476"/>
                </a:lnTo>
                <a:lnTo>
                  <a:pt x="822" y="221999"/>
                </a:lnTo>
                <a:lnTo>
                  <a:pt x="646" y="177556"/>
                </a:lnTo>
                <a:lnTo>
                  <a:pt x="477" y="133143"/>
                </a:lnTo>
                <a:lnTo>
                  <a:pt x="315" y="88750"/>
                </a:lnTo>
                <a:lnTo>
                  <a:pt x="156" y="44372"/>
                </a:lnTo>
                <a:lnTo>
                  <a:pt x="0" y="0"/>
                </a:lnTo>
                <a:lnTo>
                  <a:pt x="210129" y="51"/>
                </a:lnTo>
                <a:lnTo>
                  <a:pt x="420257" y="103"/>
                </a:lnTo>
                <a:lnTo>
                  <a:pt x="630382" y="155"/>
                </a:lnTo>
                <a:lnTo>
                  <a:pt x="840505" y="207"/>
                </a:lnTo>
                <a:lnTo>
                  <a:pt x="1050627" y="259"/>
                </a:lnTo>
                <a:lnTo>
                  <a:pt x="1260747" y="311"/>
                </a:lnTo>
                <a:lnTo>
                  <a:pt x="1470867" y="363"/>
                </a:lnTo>
                <a:lnTo>
                  <a:pt x="1680985" y="415"/>
                </a:lnTo>
                <a:lnTo>
                  <a:pt x="1891103" y="468"/>
                </a:lnTo>
                <a:lnTo>
                  <a:pt x="2101221" y="520"/>
                </a:lnTo>
                <a:lnTo>
                  <a:pt x="2311339" y="573"/>
                </a:lnTo>
                <a:lnTo>
                  <a:pt x="2521457" y="625"/>
                </a:lnTo>
                <a:lnTo>
                  <a:pt x="2731575" y="677"/>
                </a:lnTo>
                <a:lnTo>
                  <a:pt x="2941694" y="730"/>
                </a:lnTo>
                <a:lnTo>
                  <a:pt x="3151815" y="782"/>
                </a:lnTo>
                <a:lnTo>
                  <a:pt x="3361937" y="834"/>
                </a:lnTo>
                <a:lnTo>
                  <a:pt x="3572060" y="886"/>
                </a:lnTo>
                <a:lnTo>
                  <a:pt x="3782185" y="938"/>
                </a:lnTo>
                <a:lnTo>
                  <a:pt x="3992312" y="989"/>
                </a:lnTo>
                <a:lnTo>
                  <a:pt x="4202442" y="1041"/>
                </a:lnTo>
                <a:lnTo>
                  <a:pt x="4202526" y="24817"/>
                </a:lnTo>
                <a:lnTo>
                  <a:pt x="4202693" y="72370"/>
                </a:lnTo>
                <a:lnTo>
                  <a:pt x="4202859" y="119923"/>
                </a:lnTo>
                <a:lnTo>
                  <a:pt x="4203025" y="167476"/>
                </a:lnTo>
                <a:lnTo>
                  <a:pt x="4203191" y="215029"/>
                </a:lnTo>
                <a:lnTo>
                  <a:pt x="4203357" y="262582"/>
                </a:lnTo>
                <a:lnTo>
                  <a:pt x="4203440" y="286359"/>
                </a:lnTo>
                <a:lnTo>
                  <a:pt x="4203606" y="333914"/>
                </a:lnTo>
                <a:lnTo>
                  <a:pt x="4203772" y="381468"/>
                </a:lnTo>
                <a:lnTo>
                  <a:pt x="4203939" y="429024"/>
                </a:lnTo>
                <a:lnTo>
                  <a:pt x="4204106" y="476580"/>
                </a:lnTo>
                <a:lnTo>
                  <a:pt x="4198965" y="487259"/>
                </a:lnTo>
                <a:lnTo>
                  <a:pt x="4171392" y="528925"/>
                </a:lnTo>
                <a:lnTo>
                  <a:pt x="4143645" y="558262"/>
                </a:lnTo>
                <a:lnTo>
                  <a:pt x="4112516" y="582169"/>
                </a:lnTo>
                <a:lnTo>
                  <a:pt x="4078376" y="600795"/>
                </a:lnTo>
                <a:lnTo>
                  <a:pt x="4041869" y="613941"/>
                </a:lnTo>
                <a:lnTo>
                  <a:pt x="4003644" y="621409"/>
                </a:lnTo>
                <a:lnTo>
                  <a:pt x="244462" y="623163"/>
                </a:lnTo>
                <a:lnTo>
                  <a:pt x="214528" y="623163"/>
                </a:lnTo>
                <a:lnTo>
                  <a:pt x="214528" y="629513"/>
                </a:lnTo>
                <a:lnTo>
                  <a:pt x="244462" y="629513"/>
                </a:lnTo>
                <a:lnTo>
                  <a:pt x="244462" y="623163"/>
                </a:lnTo>
                <a:lnTo>
                  <a:pt x="214528" y="623163"/>
                </a:lnTo>
                <a:lnTo>
                  <a:pt x="214528" y="629513"/>
                </a:lnTo>
                <a:lnTo>
                  <a:pt x="244462" y="629513"/>
                </a:lnTo>
                <a:lnTo>
                  <a:pt x="244462" y="623163"/>
                </a:lnTo>
                <a:close/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25020" y="2125687"/>
            <a:ext cx="4210050" cy="627380"/>
          </a:xfrm>
          <a:custGeom>
            <a:avLst/>
            <a:gdLst/>
            <a:ahLst/>
            <a:cxnLst/>
            <a:rect l="l" t="t" r="r" b="b"/>
            <a:pathLst>
              <a:path w="4210050" h="627380">
                <a:moveTo>
                  <a:pt x="0" y="627164"/>
                </a:moveTo>
                <a:lnTo>
                  <a:pt x="4209821" y="627164"/>
                </a:lnTo>
                <a:lnTo>
                  <a:pt x="4209821" y="0"/>
                </a:lnTo>
                <a:lnTo>
                  <a:pt x="0" y="0"/>
                </a:lnTo>
                <a:lnTo>
                  <a:pt x="0" y="627164"/>
                </a:lnTo>
                <a:close/>
              </a:path>
            </a:pathLst>
          </a:custGeom>
          <a:solidFill>
            <a:srgbClr val="DBDFF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25020" y="2125687"/>
            <a:ext cx="4210050" cy="627380"/>
          </a:xfrm>
          <a:custGeom>
            <a:avLst/>
            <a:gdLst/>
            <a:ahLst/>
            <a:cxnLst/>
            <a:rect l="l" t="t" r="r" b="b"/>
            <a:pathLst>
              <a:path w="4210050" h="627380">
                <a:moveTo>
                  <a:pt x="0" y="627164"/>
                </a:moveTo>
                <a:lnTo>
                  <a:pt x="4209821" y="627164"/>
                </a:lnTo>
                <a:lnTo>
                  <a:pt x="4209821" y="0"/>
                </a:lnTo>
                <a:lnTo>
                  <a:pt x="0" y="0"/>
                </a:lnTo>
                <a:lnTo>
                  <a:pt x="0" y="627164"/>
                </a:lnTo>
                <a:close/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25960" y="1242377"/>
            <a:ext cx="4217035" cy="2773680"/>
          </a:xfrm>
          <a:custGeom>
            <a:avLst/>
            <a:gdLst/>
            <a:ahLst/>
            <a:cxnLst/>
            <a:rect l="l" t="t" r="r" b="b"/>
            <a:pathLst>
              <a:path w="4217034" h="2773679">
                <a:moveTo>
                  <a:pt x="228600" y="0"/>
                </a:moveTo>
                <a:lnTo>
                  <a:pt x="166649" y="228"/>
                </a:lnTo>
                <a:lnTo>
                  <a:pt x="117043" y="1828"/>
                </a:lnTo>
                <a:lnTo>
                  <a:pt x="78409" y="6172"/>
                </a:lnTo>
                <a:lnTo>
                  <a:pt x="38033" y="20831"/>
                </a:lnTo>
                <a:lnTo>
                  <a:pt x="9801" y="62779"/>
                </a:lnTo>
                <a:lnTo>
                  <a:pt x="1828" y="117043"/>
                </a:lnTo>
                <a:lnTo>
                  <a:pt x="228" y="166649"/>
                </a:lnTo>
                <a:lnTo>
                  <a:pt x="0" y="228600"/>
                </a:lnTo>
                <a:lnTo>
                  <a:pt x="0" y="2544787"/>
                </a:lnTo>
                <a:lnTo>
                  <a:pt x="228" y="2606738"/>
                </a:lnTo>
                <a:lnTo>
                  <a:pt x="1828" y="2656344"/>
                </a:lnTo>
                <a:lnTo>
                  <a:pt x="6172" y="2694978"/>
                </a:lnTo>
                <a:lnTo>
                  <a:pt x="20831" y="2735354"/>
                </a:lnTo>
                <a:lnTo>
                  <a:pt x="62779" y="2763586"/>
                </a:lnTo>
                <a:lnTo>
                  <a:pt x="117043" y="2771559"/>
                </a:lnTo>
                <a:lnTo>
                  <a:pt x="166649" y="2773159"/>
                </a:lnTo>
                <a:lnTo>
                  <a:pt x="228600" y="2773387"/>
                </a:lnTo>
                <a:lnTo>
                  <a:pt x="3987927" y="2773387"/>
                </a:lnTo>
                <a:lnTo>
                  <a:pt x="4049877" y="2773159"/>
                </a:lnTo>
                <a:lnTo>
                  <a:pt x="4099483" y="2771559"/>
                </a:lnTo>
                <a:lnTo>
                  <a:pt x="4138117" y="2767215"/>
                </a:lnTo>
                <a:lnTo>
                  <a:pt x="4178493" y="2752556"/>
                </a:lnTo>
                <a:lnTo>
                  <a:pt x="4206725" y="2710608"/>
                </a:lnTo>
                <a:lnTo>
                  <a:pt x="4214698" y="2656344"/>
                </a:lnTo>
                <a:lnTo>
                  <a:pt x="4216298" y="2606738"/>
                </a:lnTo>
                <a:lnTo>
                  <a:pt x="4216527" y="2544787"/>
                </a:lnTo>
                <a:lnTo>
                  <a:pt x="4216527" y="228600"/>
                </a:lnTo>
                <a:lnTo>
                  <a:pt x="4216298" y="166649"/>
                </a:lnTo>
                <a:lnTo>
                  <a:pt x="4214698" y="117043"/>
                </a:lnTo>
                <a:lnTo>
                  <a:pt x="4210354" y="78409"/>
                </a:lnTo>
                <a:lnTo>
                  <a:pt x="4195695" y="38033"/>
                </a:lnTo>
                <a:lnTo>
                  <a:pt x="4153747" y="9801"/>
                </a:lnTo>
                <a:lnTo>
                  <a:pt x="4099483" y="1828"/>
                </a:lnTo>
                <a:lnTo>
                  <a:pt x="4049877" y="228"/>
                </a:lnTo>
                <a:lnTo>
                  <a:pt x="3987927" y="0"/>
                </a:lnTo>
                <a:lnTo>
                  <a:pt x="228600" y="0"/>
                </a:lnTo>
                <a:close/>
              </a:path>
            </a:pathLst>
          </a:custGeom>
          <a:ln w="2540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90912" y="1298924"/>
            <a:ext cx="0" cy="2729230"/>
          </a:xfrm>
          <a:custGeom>
            <a:avLst/>
            <a:gdLst/>
            <a:ahLst/>
            <a:cxnLst/>
            <a:rect l="l" t="t" r="r" b="b"/>
            <a:pathLst>
              <a:path h="2729229">
                <a:moveTo>
                  <a:pt x="0" y="0"/>
                </a:moveTo>
                <a:lnTo>
                  <a:pt x="0" y="2728658"/>
                </a:lnTo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60574" y="1375702"/>
            <a:ext cx="0" cy="2652395"/>
          </a:xfrm>
          <a:custGeom>
            <a:avLst/>
            <a:gdLst/>
            <a:ahLst/>
            <a:cxnLst/>
            <a:rect l="l" t="t" r="r" b="b"/>
            <a:pathLst>
              <a:path h="2652395">
                <a:moveTo>
                  <a:pt x="0" y="0"/>
                </a:moveTo>
                <a:lnTo>
                  <a:pt x="0" y="2651887"/>
                </a:lnTo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54239" y="1308202"/>
            <a:ext cx="0" cy="2716530"/>
          </a:xfrm>
          <a:custGeom>
            <a:avLst/>
            <a:gdLst/>
            <a:ahLst/>
            <a:cxnLst/>
            <a:rect l="l" t="t" r="r" b="b"/>
            <a:pathLst>
              <a:path h="2716529">
                <a:moveTo>
                  <a:pt x="0" y="0"/>
                </a:moveTo>
                <a:lnTo>
                  <a:pt x="0" y="2716123"/>
                </a:lnTo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90912" y="1199813"/>
            <a:ext cx="0" cy="318135"/>
          </a:xfrm>
          <a:custGeom>
            <a:avLst/>
            <a:gdLst/>
            <a:ahLst/>
            <a:cxnLst/>
            <a:rect l="l" t="t" r="r" b="b"/>
            <a:pathLst>
              <a:path h="318134">
                <a:moveTo>
                  <a:pt x="0" y="0"/>
                </a:moveTo>
                <a:lnTo>
                  <a:pt x="0" y="31802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354239" y="1217841"/>
            <a:ext cx="0" cy="298450"/>
          </a:xfrm>
          <a:custGeom>
            <a:avLst/>
            <a:gdLst/>
            <a:ahLst/>
            <a:cxnLst/>
            <a:rect l="l" t="t" r="r" b="b"/>
            <a:pathLst>
              <a:path h="298450">
                <a:moveTo>
                  <a:pt x="0" y="0"/>
                </a:moveTo>
                <a:lnTo>
                  <a:pt x="0" y="297942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060574" y="1210640"/>
            <a:ext cx="0" cy="307340"/>
          </a:xfrm>
          <a:custGeom>
            <a:avLst/>
            <a:gdLst/>
            <a:ahLst/>
            <a:cxnLst/>
            <a:rect l="l" t="t" r="r" b="b"/>
            <a:pathLst>
              <a:path h="307340">
                <a:moveTo>
                  <a:pt x="0" y="0"/>
                </a:moveTo>
                <a:lnTo>
                  <a:pt x="0" y="306882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25681" y="2122055"/>
            <a:ext cx="4216400" cy="0"/>
          </a:xfrm>
          <a:custGeom>
            <a:avLst/>
            <a:gdLst/>
            <a:ahLst/>
            <a:cxnLst/>
            <a:rect l="l" t="t" r="r" b="b"/>
            <a:pathLst>
              <a:path w="4216400">
                <a:moveTo>
                  <a:pt x="0" y="0"/>
                </a:moveTo>
                <a:lnTo>
                  <a:pt x="4216400" y="0"/>
                </a:lnTo>
              </a:path>
            </a:pathLst>
          </a:custGeom>
          <a:ln w="1270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27052" y="2753944"/>
            <a:ext cx="4216400" cy="0"/>
          </a:xfrm>
          <a:custGeom>
            <a:avLst/>
            <a:gdLst/>
            <a:ahLst/>
            <a:cxnLst/>
            <a:rect l="l" t="t" r="r" b="b"/>
            <a:pathLst>
              <a:path w="4216400">
                <a:moveTo>
                  <a:pt x="0" y="0"/>
                </a:moveTo>
                <a:lnTo>
                  <a:pt x="4216400" y="0"/>
                </a:lnTo>
              </a:path>
            </a:pathLst>
          </a:custGeom>
          <a:ln w="1270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21338" y="3379978"/>
            <a:ext cx="4216400" cy="0"/>
          </a:xfrm>
          <a:custGeom>
            <a:avLst/>
            <a:gdLst/>
            <a:ahLst/>
            <a:cxnLst/>
            <a:rect l="l" t="t" r="r" b="b"/>
            <a:pathLst>
              <a:path w="4216400">
                <a:moveTo>
                  <a:pt x="0" y="0"/>
                </a:moveTo>
                <a:lnTo>
                  <a:pt x="4216400" y="0"/>
                </a:lnTo>
              </a:path>
            </a:pathLst>
          </a:custGeom>
          <a:ln w="1270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88811" y="1706918"/>
            <a:ext cx="2466975" cy="0"/>
          </a:xfrm>
          <a:custGeom>
            <a:avLst/>
            <a:gdLst/>
            <a:ahLst/>
            <a:cxnLst/>
            <a:rect l="l" t="t" r="r" b="b"/>
            <a:pathLst>
              <a:path w="2466975">
                <a:moveTo>
                  <a:pt x="0" y="0"/>
                </a:moveTo>
                <a:lnTo>
                  <a:pt x="2466606" y="0"/>
                </a:lnTo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588811" y="2338247"/>
            <a:ext cx="2466975" cy="0"/>
          </a:xfrm>
          <a:custGeom>
            <a:avLst/>
            <a:gdLst/>
            <a:ahLst/>
            <a:cxnLst/>
            <a:rect l="l" t="t" r="r" b="b"/>
            <a:pathLst>
              <a:path w="2466975">
                <a:moveTo>
                  <a:pt x="0" y="0"/>
                </a:moveTo>
                <a:lnTo>
                  <a:pt x="2466606" y="0"/>
                </a:lnTo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588811" y="1914639"/>
            <a:ext cx="2466975" cy="0"/>
          </a:xfrm>
          <a:custGeom>
            <a:avLst/>
            <a:gdLst/>
            <a:ahLst/>
            <a:cxnLst/>
            <a:rect l="l" t="t" r="r" b="b"/>
            <a:pathLst>
              <a:path w="2466975">
                <a:moveTo>
                  <a:pt x="0" y="0"/>
                </a:moveTo>
                <a:lnTo>
                  <a:pt x="2466606" y="0"/>
                </a:lnTo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90728" y="2555811"/>
            <a:ext cx="2466975" cy="0"/>
          </a:xfrm>
          <a:custGeom>
            <a:avLst/>
            <a:gdLst/>
            <a:ahLst/>
            <a:cxnLst/>
            <a:rect l="l" t="t" r="r" b="b"/>
            <a:pathLst>
              <a:path w="2466975">
                <a:moveTo>
                  <a:pt x="0" y="0"/>
                </a:moveTo>
                <a:lnTo>
                  <a:pt x="2466594" y="0"/>
                </a:lnTo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91998" y="2961385"/>
            <a:ext cx="2466975" cy="0"/>
          </a:xfrm>
          <a:custGeom>
            <a:avLst/>
            <a:gdLst/>
            <a:ahLst/>
            <a:cxnLst/>
            <a:rect l="l" t="t" r="r" b="b"/>
            <a:pathLst>
              <a:path w="2466975">
                <a:moveTo>
                  <a:pt x="0" y="0"/>
                </a:moveTo>
                <a:lnTo>
                  <a:pt x="2466594" y="0"/>
                </a:lnTo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91998" y="3580003"/>
            <a:ext cx="2466975" cy="0"/>
          </a:xfrm>
          <a:custGeom>
            <a:avLst/>
            <a:gdLst/>
            <a:ahLst/>
            <a:cxnLst/>
            <a:rect l="l" t="t" r="r" b="b"/>
            <a:pathLst>
              <a:path w="2466975">
                <a:moveTo>
                  <a:pt x="0" y="0"/>
                </a:moveTo>
                <a:lnTo>
                  <a:pt x="2466594" y="0"/>
                </a:lnTo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591998" y="3169094"/>
            <a:ext cx="2466975" cy="0"/>
          </a:xfrm>
          <a:custGeom>
            <a:avLst/>
            <a:gdLst/>
            <a:ahLst/>
            <a:cxnLst/>
            <a:rect l="l" t="t" r="r" b="b"/>
            <a:pathLst>
              <a:path w="2466975">
                <a:moveTo>
                  <a:pt x="0" y="0"/>
                </a:moveTo>
                <a:lnTo>
                  <a:pt x="2466594" y="0"/>
                </a:lnTo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473700" y="618136"/>
            <a:ext cx="4030979" cy="843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2710">
              <a:lnSpc>
                <a:spcPts val="1300"/>
              </a:lnSpc>
            </a:pP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Kee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p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trac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lipi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number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th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char</a:t>
            </a:r>
            <a:r>
              <a:rPr sz="1200" spc="-2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below</a:t>
            </a:r>
            <a:r>
              <a:rPr sz="1200" spc="-30" dirty="0">
                <a:solidFill>
                  <a:srgbClr val="231F20"/>
                </a:solidFill>
                <a:latin typeface="Tahoma"/>
                <a:cs typeface="Tahoma"/>
              </a:rPr>
              <a:t>.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Compar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your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number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wit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h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th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char</a:t>
            </a:r>
            <a:r>
              <a:rPr sz="1200" spc="-2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th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left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.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As</a:t>
            </a:r>
            <a:r>
              <a:rPr sz="1200" spc="-20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provide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wha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your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goa</a:t>
            </a:r>
            <a:r>
              <a:rPr sz="1200" spc="-2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number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shoul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Tahoma"/>
                <a:cs typeface="Tahoma"/>
              </a:rPr>
              <a:t>be.</a:t>
            </a:r>
            <a:endParaRPr sz="1200">
              <a:latin typeface="Tahoma"/>
              <a:cs typeface="Tahoma"/>
            </a:endParaRPr>
          </a:p>
          <a:p>
            <a:pPr marL="1345565">
              <a:lnSpc>
                <a:spcPct val="100000"/>
              </a:lnSpc>
              <a:spcBef>
                <a:spcPts val="1060"/>
              </a:spcBef>
              <a:tabLst>
                <a:tab pos="2523490" algn="l"/>
                <a:tab pos="3705860" algn="l"/>
              </a:tabLst>
            </a:pPr>
            <a:r>
              <a:rPr sz="1300" b="1" spc="-165" dirty="0">
                <a:solidFill>
                  <a:srgbClr val="FFFFFF"/>
                </a:solidFill>
                <a:latin typeface="Tahoma"/>
                <a:cs typeface="Tahoma"/>
              </a:rPr>
              <a:t>Date	</a:t>
            </a:r>
            <a:r>
              <a:rPr sz="1300" b="1" spc="-140" dirty="0">
                <a:solidFill>
                  <a:srgbClr val="FFFFFF"/>
                </a:solidFill>
                <a:latin typeface="Tahoma"/>
                <a:cs typeface="Tahoma"/>
              </a:rPr>
              <a:t>Result	</a:t>
            </a:r>
            <a:r>
              <a:rPr sz="1300" b="1" spc="-125" dirty="0">
                <a:solidFill>
                  <a:srgbClr val="FFFFFF"/>
                </a:solidFill>
                <a:latin typeface="Tahoma"/>
                <a:cs typeface="Tahoma"/>
              </a:rPr>
              <a:t>Goal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498617" y="1577838"/>
            <a:ext cx="1022985" cy="20250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Tota</a:t>
            </a:r>
            <a:r>
              <a:rPr sz="1200" spc="-3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Cholesterol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100" dirty="0">
                <a:solidFill>
                  <a:srgbClr val="231F20"/>
                </a:solidFill>
                <a:latin typeface="Tahoma"/>
                <a:cs typeface="Tahoma"/>
              </a:rPr>
              <a:t>LD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Cholesterol</a:t>
            </a:r>
            <a:endParaRPr sz="1200">
              <a:latin typeface="Tahoma"/>
              <a:cs typeface="Tahoma"/>
            </a:endParaRPr>
          </a:p>
          <a:p>
            <a:pPr marL="12700" marR="50800">
              <a:lnSpc>
                <a:spcPct val="335000"/>
              </a:lnSpc>
              <a:spcBef>
                <a:spcPts val="70"/>
              </a:spcBef>
            </a:pPr>
            <a:r>
              <a:rPr sz="1200" spc="-105" dirty="0">
                <a:solidFill>
                  <a:srgbClr val="231F20"/>
                </a:solidFill>
                <a:latin typeface="Tahoma"/>
                <a:cs typeface="Tahoma"/>
              </a:rPr>
              <a:t>HD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Cholesterol Triglycerides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0"/>
            <a:ext cx="5029200" cy="7772400"/>
          </a:xfrm>
          <a:custGeom>
            <a:avLst/>
            <a:gdLst/>
            <a:ahLst/>
            <a:cxnLst/>
            <a:rect l="l" t="t" r="r" b="b"/>
            <a:pathLst>
              <a:path w="5029200" h="7772400">
                <a:moveTo>
                  <a:pt x="0" y="7772400"/>
                </a:moveTo>
                <a:lnTo>
                  <a:pt x="5029200" y="7772400"/>
                </a:lnTo>
                <a:lnTo>
                  <a:pt x="5029200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A7E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8600" y="458471"/>
            <a:ext cx="4927600" cy="7313930"/>
          </a:xfrm>
          <a:custGeom>
            <a:avLst/>
            <a:gdLst/>
            <a:ahLst/>
            <a:cxnLst/>
            <a:rect l="l" t="t" r="r" b="b"/>
            <a:pathLst>
              <a:path w="4927600" h="7313930">
                <a:moveTo>
                  <a:pt x="4899736" y="0"/>
                </a:moveTo>
                <a:lnTo>
                  <a:pt x="182262" y="0"/>
                </a:lnTo>
                <a:lnTo>
                  <a:pt x="143384" y="4260"/>
                </a:lnTo>
                <a:lnTo>
                  <a:pt x="106611" y="16590"/>
                </a:lnTo>
                <a:lnTo>
                  <a:pt x="73157" y="36498"/>
                </a:lnTo>
                <a:lnTo>
                  <a:pt x="44363" y="63378"/>
                </a:lnTo>
                <a:lnTo>
                  <a:pt x="22201" y="95465"/>
                </a:lnTo>
                <a:lnTo>
                  <a:pt x="7400" y="131329"/>
                </a:lnTo>
                <a:lnTo>
                  <a:pt x="472" y="169730"/>
                </a:lnTo>
                <a:lnTo>
                  <a:pt x="0" y="182879"/>
                </a:lnTo>
                <a:lnTo>
                  <a:pt x="0" y="7313928"/>
                </a:lnTo>
                <a:lnTo>
                  <a:pt x="4919797" y="7313928"/>
                </a:lnTo>
                <a:lnTo>
                  <a:pt x="4920358" y="7148925"/>
                </a:lnTo>
                <a:lnTo>
                  <a:pt x="4921407" y="6819736"/>
                </a:lnTo>
                <a:lnTo>
                  <a:pt x="4922574" y="6422045"/>
                </a:lnTo>
                <a:lnTo>
                  <a:pt x="4923781" y="5967269"/>
                </a:lnTo>
                <a:lnTo>
                  <a:pt x="4924946" y="5466825"/>
                </a:lnTo>
                <a:lnTo>
                  <a:pt x="4925990" y="4932130"/>
                </a:lnTo>
                <a:lnTo>
                  <a:pt x="4926831" y="4374602"/>
                </a:lnTo>
                <a:lnTo>
                  <a:pt x="4927390" y="3805656"/>
                </a:lnTo>
                <a:lnTo>
                  <a:pt x="4927586" y="3236710"/>
                </a:lnTo>
                <a:lnTo>
                  <a:pt x="4927338" y="2679182"/>
                </a:lnTo>
                <a:lnTo>
                  <a:pt x="4926566" y="2144487"/>
                </a:lnTo>
                <a:lnTo>
                  <a:pt x="4925189" y="1644043"/>
                </a:lnTo>
                <a:lnTo>
                  <a:pt x="4923128" y="1189267"/>
                </a:lnTo>
                <a:lnTo>
                  <a:pt x="4920302" y="791576"/>
                </a:lnTo>
                <a:lnTo>
                  <a:pt x="4916630" y="462387"/>
                </a:lnTo>
                <a:lnTo>
                  <a:pt x="4912032" y="213116"/>
                </a:lnTo>
                <a:lnTo>
                  <a:pt x="4906427" y="55182"/>
                </a:lnTo>
                <a:lnTo>
                  <a:pt x="4899736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15543" y="427012"/>
            <a:ext cx="4219575" cy="0"/>
          </a:xfrm>
          <a:custGeom>
            <a:avLst/>
            <a:gdLst/>
            <a:ahLst/>
            <a:cxnLst/>
            <a:rect l="l" t="t" r="r" b="b"/>
            <a:pathLst>
              <a:path w="4219575">
                <a:moveTo>
                  <a:pt x="0" y="0"/>
                </a:moveTo>
                <a:lnTo>
                  <a:pt x="4219460" y="0"/>
                </a:lnTo>
              </a:path>
            </a:pathLst>
          </a:custGeom>
          <a:ln w="63500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8250" y="262928"/>
            <a:ext cx="906144" cy="906144"/>
          </a:xfrm>
          <a:custGeom>
            <a:avLst/>
            <a:gdLst/>
            <a:ahLst/>
            <a:cxnLst/>
            <a:rect l="l" t="t" r="r" b="b"/>
            <a:pathLst>
              <a:path w="906144" h="906144">
                <a:moveTo>
                  <a:pt x="453059" y="0"/>
                </a:moveTo>
                <a:lnTo>
                  <a:pt x="379571" y="5929"/>
                </a:lnTo>
                <a:lnTo>
                  <a:pt x="309858" y="23097"/>
                </a:lnTo>
                <a:lnTo>
                  <a:pt x="244853" y="50570"/>
                </a:lnTo>
                <a:lnTo>
                  <a:pt x="185489" y="87415"/>
                </a:lnTo>
                <a:lnTo>
                  <a:pt x="132699" y="132700"/>
                </a:lnTo>
                <a:lnTo>
                  <a:pt x="87415" y="185492"/>
                </a:lnTo>
                <a:lnTo>
                  <a:pt x="50570" y="244858"/>
                </a:lnTo>
                <a:lnTo>
                  <a:pt x="23097" y="309865"/>
                </a:lnTo>
                <a:lnTo>
                  <a:pt x="5929" y="379581"/>
                </a:lnTo>
                <a:lnTo>
                  <a:pt x="0" y="453072"/>
                </a:lnTo>
                <a:lnTo>
                  <a:pt x="1501" y="490230"/>
                </a:lnTo>
                <a:lnTo>
                  <a:pt x="13167" y="561947"/>
                </a:lnTo>
                <a:lnTo>
                  <a:pt x="35604" y="629422"/>
                </a:lnTo>
                <a:lnTo>
                  <a:pt x="67879" y="691723"/>
                </a:lnTo>
                <a:lnTo>
                  <a:pt x="109060" y="747917"/>
                </a:lnTo>
                <a:lnTo>
                  <a:pt x="158214" y="797071"/>
                </a:lnTo>
                <a:lnTo>
                  <a:pt x="214408" y="838252"/>
                </a:lnTo>
                <a:lnTo>
                  <a:pt x="276709" y="870528"/>
                </a:lnTo>
                <a:lnTo>
                  <a:pt x="344185" y="892965"/>
                </a:lnTo>
                <a:lnTo>
                  <a:pt x="415902" y="904630"/>
                </a:lnTo>
                <a:lnTo>
                  <a:pt x="453059" y="906132"/>
                </a:lnTo>
                <a:lnTo>
                  <a:pt x="490217" y="904630"/>
                </a:lnTo>
                <a:lnTo>
                  <a:pt x="561934" y="892965"/>
                </a:lnTo>
                <a:lnTo>
                  <a:pt x="629410" y="870528"/>
                </a:lnTo>
                <a:lnTo>
                  <a:pt x="691711" y="838252"/>
                </a:lnTo>
                <a:lnTo>
                  <a:pt x="747905" y="797071"/>
                </a:lnTo>
                <a:lnTo>
                  <a:pt x="797059" y="747917"/>
                </a:lnTo>
                <a:lnTo>
                  <a:pt x="838240" y="691723"/>
                </a:lnTo>
                <a:lnTo>
                  <a:pt x="870515" y="629422"/>
                </a:lnTo>
                <a:lnTo>
                  <a:pt x="892952" y="561947"/>
                </a:lnTo>
                <a:lnTo>
                  <a:pt x="904617" y="490230"/>
                </a:lnTo>
                <a:lnTo>
                  <a:pt x="906119" y="453072"/>
                </a:lnTo>
                <a:lnTo>
                  <a:pt x="904617" y="415913"/>
                </a:lnTo>
                <a:lnTo>
                  <a:pt x="892952" y="344192"/>
                </a:lnTo>
                <a:lnTo>
                  <a:pt x="870515" y="276714"/>
                </a:lnTo>
                <a:lnTo>
                  <a:pt x="838240" y="214411"/>
                </a:lnTo>
                <a:lnTo>
                  <a:pt x="797059" y="158216"/>
                </a:lnTo>
                <a:lnTo>
                  <a:pt x="747905" y="109061"/>
                </a:lnTo>
                <a:lnTo>
                  <a:pt x="691711" y="67879"/>
                </a:lnTo>
                <a:lnTo>
                  <a:pt x="629410" y="35604"/>
                </a:lnTo>
                <a:lnTo>
                  <a:pt x="561934" y="13167"/>
                </a:lnTo>
                <a:lnTo>
                  <a:pt x="490217" y="1501"/>
                </a:lnTo>
                <a:lnTo>
                  <a:pt x="4530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35077" y="317474"/>
            <a:ext cx="799871" cy="7998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5077" y="317474"/>
            <a:ext cx="800100" cy="800100"/>
          </a:xfrm>
          <a:custGeom>
            <a:avLst/>
            <a:gdLst/>
            <a:ahLst/>
            <a:cxnLst/>
            <a:rect l="l" t="t" r="r" b="b"/>
            <a:pathLst>
              <a:path w="800100" h="800100">
                <a:moveTo>
                  <a:pt x="399935" y="799858"/>
                </a:moveTo>
                <a:lnTo>
                  <a:pt x="464807" y="794624"/>
                </a:lnTo>
                <a:lnTo>
                  <a:pt x="526346" y="779469"/>
                </a:lnTo>
                <a:lnTo>
                  <a:pt x="583729" y="755218"/>
                </a:lnTo>
                <a:lnTo>
                  <a:pt x="636132" y="722694"/>
                </a:lnTo>
                <a:lnTo>
                  <a:pt x="682732" y="682720"/>
                </a:lnTo>
                <a:lnTo>
                  <a:pt x="722707" y="636119"/>
                </a:lnTo>
                <a:lnTo>
                  <a:pt x="755231" y="583716"/>
                </a:lnTo>
                <a:lnTo>
                  <a:pt x="779482" y="526333"/>
                </a:lnTo>
                <a:lnTo>
                  <a:pt x="794636" y="464794"/>
                </a:lnTo>
                <a:lnTo>
                  <a:pt x="799871" y="399922"/>
                </a:lnTo>
                <a:lnTo>
                  <a:pt x="798545" y="367123"/>
                </a:lnTo>
                <a:lnTo>
                  <a:pt x="788248" y="303818"/>
                </a:lnTo>
                <a:lnTo>
                  <a:pt x="768442" y="244257"/>
                </a:lnTo>
                <a:lnTo>
                  <a:pt x="739951" y="189263"/>
                </a:lnTo>
                <a:lnTo>
                  <a:pt x="703599" y="139659"/>
                </a:lnTo>
                <a:lnTo>
                  <a:pt x="660209" y="96270"/>
                </a:lnTo>
                <a:lnTo>
                  <a:pt x="610604" y="59919"/>
                </a:lnTo>
                <a:lnTo>
                  <a:pt x="555608" y="31428"/>
                </a:lnTo>
                <a:lnTo>
                  <a:pt x="496044" y="11623"/>
                </a:lnTo>
                <a:lnTo>
                  <a:pt x="432736" y="1325"/>
                </a:lnTo>
                <a:lnTo>
                  <a:pt x="399935" y="0"/>
                </a:lnTo>
                <a:lnTo>
                  <a:pt x="367134" y="1325"/>
                </a:lnTo>
                <a:lnTo>
                  <a:pt x="303826" y="11623"/>
                </a:lnTo>
                <a:lnTo>
                  <a:pt x="244262" y="31428"/>
                </a:lnTo>
                <a:lnTo>
                  <a:pt x="189266" y="59919"/>
                </a:lnTo>
                <a:lnTo>
                  <a:pt x="139661" y="96270"/>
                </a:lnTo>
                <a:lnTo>
                  <a:pt x="96271" y="139659"/>
                </a:lnTo>
                <a:lnTo>
                  <a:pt x="59919" y="189263"/>
                </a:lnTo>
                <a:lnTo>
                  <a:pt x="31428" y="244257"/>
                </a:lnTo>
                <a:lnTo>
                  <a:pt x="11623" y="303818"/>
                </a:lnTo>
                <a:lnTo>
                  <a:pt x="1325" y="367123"/>
                </a:lnTo>
                <a:lnTo>
                  <a:pt x="0" y="399922"/>
                </a:lnTo>
                <a:lnTo>
                  <a:pt x="1325" y="432723"/>
                </a:lnTo>
                <a:lnTo>
                  <a:pt x="11623" y="496032"/>
                </a:lnTo>
                <a:lnTo>
                  <a:pt x="31428" y="555596"/>
                </a:lnTo>
                <a:lnTo>
                  <a:pt x="59919" y="610592"/>
                </a:lnTo>
                <a:lnTo>
                  <a:pt x="96271" y="660196"/>
                </a:lnTo>
                <a:lnTo>
                  <a:pt x="139661" y="703587"/>
                </a:lnTo>
                <a:lnTo>
                  <a:pt x="189266" y="739939"/>
                </a:lnTo>
                <a:lnTo>
                  <a:pt x="244262" y="768429"/>
                </a:lnTo>
                <a:lnTo>
                  <a:pt x="303826" y="788235"/>
                </a:lnTo>
                <a:lnTo>
                  <a:pt x="367134" y="798532"/>
                </a:lnTo>
                <a:lnTo>
                  <a:pt x="399935" y="799858"/>
                </a:lnTo>
                <a:close/>
              </a:path>
            </a:pathLst>
          </a:custGeom>
          <a:ln w="34924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3550" y="4636084"/>
            <a:ext cx="4378960" cy="351155"/>
          </a:xfrm>
          <a:custGeom>
            <a:avLst/>
            <a:gdLst/>
            <a:ahLst/>
            <a:cxnLst/>
            <a:rect l="l" t="t" r="r" b="b"/>
            <a:pathLst>
              <a:path w="4378960" h="351154">
                <a:moveTo>
                  <a:pt x="0" y="350647"/>
                </a:moveTo>
                <a:lnTo>
                  <a:pt x="4378655" y="350647"/>
                </a:lnTo>
                <a:lnTo>
                  <a:pt x="4378655" y="0"/>
                </a:lnTo>
                <a:lnTo>
                  <a:pt x="0" y="0"/>
                </a:lnTo>
                <a:lnTo>
                  <a:pt x="0" y="350647"/>
                </a:lnTo>
                <a:close/>
              </a:path>
            </a:pathLst>
          </a:custGeom>
          <a:solidFill>
            <a:srgbClr val="005AA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70903" y="6252730"/>
            <a:ext cx="4357370" cy="256540"/>
          </a:xfrm>
          <a:custGeom>
            <a:avLst/>
            <a:gdLst/>
            <a:ahLst/>
            <a:cxnLst/>
            <a:rect l="l" t="t" r="r" b="b"/>
            <a:pathLst>
              <a:path w="4357370" h="256540">
                <a:moveTo>
                  <a:pt x="0" y="256095"/>
                </a:moveTo>
                <a:lnTo>
                  <a:pt x="4357179" y="256095"/>
                </a:lnTo>
                <a:lnTo>
                  <a:pt x="4357179" y="0"/>
                </a:lnTo>
                <a:lnTo>
                  <a:pt x="0" y="0"/>
                </a:lnTo>
                <a:lnTo>
                  <a:pt x="0" y="256095"/>
                </a:lnTo>
                <a:close/>
              </a:path>
            </a:pathLst>
          </a:custGeom>
          <a:solidFill>
            <a:srgbClr val="DBDFF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0903" y="6252730"/>
            <a:ext cx="4357370" cy="256540"/>
          </a:xfrm>
          <a:custGeom>
            <a:avLst/>
            <a:gdLst/>
            <a:ahLst/>
            <a:cxnLst/>
            <a:rect l="l" t="t" r="r" b="b"/>
            <a:pathLst>
              <a:path w="4357370" h="256540">
                <a:moveTo>
                  <a:pt x="0" y="256095"/>
                </a:moveTo>
                <a:lnTo>
                  <a:pt x="4357179" y="256095"/>
                </a:lnTo>
                <a:lnTo>
                  <a:pt x="4357179" y="0"/>
                </a:lnTo>
                <a:lnTo>
                  <a:pt x="0" y="0"/>
                </a:lnTo>
                <a:lnTo>
                  <a:pt x="0" y="256095"/>
                </a:lnTo>
                <a:close/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3550" y="5626989"/>
            <a:ext cx="4380230" cy="351155"/>
          </a:xfrm>
          <a:custGeom>
            <a:avLst/>
            <a:gdLst/>
            <a:ahLst/>
            <a:cxnLst/>
            <a:rect l="l" t="t" r="r" b="b"/>
            <a:pathLst>
              <a:path w="4380230" h="351154">
                <a:moveTo>
                  <a:pt x="0" y="350647"/>
                </a:moveTo>
                <a:lnTo>
                  <a:pt x="4379976" y="350647"/>
                </a:lnTo>
                <a:lnTo>
                  <a:pt x="4379976" y="0"/>
                </a:lnTo>
                <a:lnTo>
                  <a:pt x="0" y="0"/>
                </a:lnTo>
                <a:lnTo>
                  <a:pt x="0" y="350647"/>
                </a:lnTo>
                <a:close/>
              </a:path>
            </a:pathLst>
          </a:custGeom>
          <a:solidFill>
            <a:srgbClr val="005AA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75953" y="5261825"/>
            <a:ext cx="4349750" cy="247015"/>
          </a:xfrm>
          <a:custGeom>
            <a:avLst/>
            <a:gdLst/>
            <a:ahLst/>
            <a:cxnLst/>
            <a:rect l="l" t="t" r="r" b="b"/>
            <a:pathLst>
              <a:path w="4349750" h="247014">
                <a:moveTo>
                  <a:pt x="4349436" y="0"/>
                </a:moveTo>
                <a:lnTo>
                  <a:pt x="16" y="9765"/>
                </a:lnTo>
                <a:lnTo>
                  <a:pt x="0" y="60606"/>
                </a:lnTo>
                <a:lnTo>
                  <a:pt x="3228" y="72371"/>
                </a:lnTo>
                <a:lnTo>
                  <a:pt x="19820" y="119411"/>
                </a:lnTo>
                <a:lnTo>
                  <a:pt x="39179" y="153155"/>
                </a:lnTo>
                <a:lnTo>
                  <a:pt x="66663" y="183167"/>
                </a:lnTo>
                <a:lnTo>
                  <a:pt x="97857" y="206896"/>
                </a:lnTo>
                <a:lnTo>
                  <a:pt x="131995" y="225283"/>
                </a:lnTo>
                <a:lnTo>
                  <a:pt x="168532" y="238105"/>
                </a:lnTo>
                <a:lnTo>
                  <a:pt x="206923" y="245135"/>
                </a:lnTo>
                <a:lnTo>
                  <a:pt x="233278" y="246494"/>
                </a:lnTo>
                <a:lnTo>
                  <a:pt x="4125573" y="246408"/>
                </a:lnTo>
                <a:lnTo>
                  <a:pt x="4163739" y="242489"/>
                </a:lnTo>
                <a:lnTo>
                  <a:pt x="4200615" y="232762"/>
                </a:lnTo>
                <a:lnTo>
                  <a:pt x="4235862" y="217264"/>
                </a:lnTo>
                <a:lnTo>
                  <a:pt x="4269144" y="196032"/>
                </a:lnTo>
                <a:lnTo>
                  <a:pt x="4300121" y="169105"/>
                </a:lnTo>
                <a:lnTo>
                  <a:pt x="4324680" y="139242"/>
                </a:lnTo>
                <a:lnTo>
                  <a:pt x="4349436" y="95199"/>
                </a:lnTo>
                <a:lnTo>
                  <a:pt x="4349436" y="0"/>
                </a:lnTo>
                <a:close/>
              </a:path>
            </a:pathLst>
          </a:custGeom>
          <a:solidFill>
            <a:srgbClr val="DBDFF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5940" y="5261825"/>
            <a:ext cx="4349750" cy="247015"/>
          </a:xfrm>
          <a:custGeom>
            <a:avLst/>
            <a:gdLst/>
            <a:ahLst/>
            <a:cxnLst/>
            <a:rect l="l" t="t" r="r" b="b"/>
            <a:pathLst>
              <a:path w="4349750" h="247014">
                <a:moveTo>
                  <a:pt x="233290" y="246494"/>
                </a:moveTo>
                <a:lnTo>
                  <a:pt x="193966" y="243449"/>
                </a:lnTo>
                <a:lnTo>
                  <a:pt x="156133" y="234463"/>
                </a:lnTo>
                <a:lnTo>
                  <a:pt x="120335" y="219762"/>
                </a:lnTo>
                <a:lnTo>
                  <a:pt x="87117" y="199569"/>
                </a:lnTo>
                <a:lnTo>
                  <a:pt x="57026" y="174110"/>
                </a:lnTo>
                <a:lnTo>
                  <a:pt x="31862" y="142161"/>
                </a:lnTo>
                <a:lnTo>
                  <a:pt x="14915" y="107763"/>
                </a:lnTo>
                <a:lnTo>
                  <a:pt x="12" y="60606"/>
                </a:lnTo>
                <a:lnTo>
                  <a:pt x="0" y="47830"/>
                </a:lnTo>
                <a:lnTo>
                  <a:pt x="1" y="35107"/>
                </a:lnTo>
                <a:lnTo>
                  <a:pt x="13" y="22424"/>
                </a:lnTo>
                <a:lnTo>
                  <a:pt x="29" y="9765"/>
                </a:lnTo>
                <a:lnTo>
                  <a:pt x="4349449" y="0"/>
                </a:lnTo>
                <a:lnTo>
                  <a:pt x="4349449" y="95199"/>
                </a:lnTo>
                <a:lnTo>
                  <a:pt x="4324693" y="139242"/>
                </a:lnTo>
                <a:lnTo>
                  <a:pt x="4300134" y="169105"/>
                </a:lnTo>
                <a:lnTo>
                  <a:pt x="4269156" y="196032"/>
                </a:lnTo>
                <a:lnTo>
                  <a:pt x="4235875" y="217264"/>
                </a:lnTo>
                <a:lnTo>
                  <a:pt x="4200627" y="232762"/>
                </a:lnTo>
                <a:lnTo>
                  <a:pt x="4163751" y="242489"/>
                </a:lnTo>
                <a:lnTo>
                  <a:pt x="4125585" y="246408"/>
                </a:lnTo>
                <a:lnTo>
                  <a:pt x="233290" y="246494"/>
                </a:lnTo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76516" y="4685931"/>
            <a:ext cx="4354830" cy="813435"/>
          </a:xfrm>
          <a:custGeom>
            <a:avLst/>
            <a:gdLst/>
            <a:ahLst/>
            <a:cxnLst/>
            <a:rect l="l" t="t" r="r" b="b"/>
            <a:pathLst>
              <a:path w="4354830" h="813435">
                <a:moveTo>
                  <a:pt x="228600" y="0"/>
                </a:moveTo>
                <a:lnTo>
                  <a:pt x="166649" y="228"/>
                </a:lnTo>
                <a:lnTo>
                  <a:pt x="117043" y="1828"/>
                </a:lnTo>
                <a:lnTo>
                  <a:pt x="78409" y="6172"/>
                </a:lnTo>
                <a:lnTo>
                  <a:pt x="38033" y="20831"/>
                </a:lnTo>
                <a:lnTo>
                  <a:pt x="9801" y="62779"/>
                </a:lnTo>
                <a:lnTo>
                  <a:pt x="1828" y="117043"/>
                </a:lnTo>
                <a:lnTo>
                  <a:pt x="228" y="166649"/>
                </a:lnTo>
                <a:lnTo>
                  <a:pt x="0" y="228600"/>
                </a:lnTo>
                <a:lnTo>
                  <a:pt x="0" y="584263"/>
                </a:lnTo>
                <a:lnTo>
                  <a:pt x="228" y="646214"/>
                </a:lnTo>
                <a:lnTo>
                  <a:pt x="1828" y="695820"/>
                </a:lnTo>
                <a:lnTo>
                  <a:pt x="6172" y="734453"/>
                </a:lnTo>
                <a:lnTo>
                  <a:pt x="20831" y="774830"/>
                </a:lnTo>
                <a:lnTo>
                  <a:pt x="62779" y="803062"/>
                </a:lnTo>
                <a:lnTo>
                  <a:pt x="117043" y="811034"/>
                </a:lnTo>
                <a:lnTo>
                  <a:pt x="166649" y="812634"/>
                </a:lnTo>
                <a:lnTo>
                  <a:pt x="228600" y="812863"/>
                </a:lnTo>
                <a:lnTo>
                  <a:pt x="4125976" y="812863"/>
                </a:lnTo>
                <a:lnTo>
                  <a:pt x="4187926" y="812634"/>
                </a:lnTo>
                <a:lnTo>
                  <a:pt x="4237532" y="811034"/>
                </a:lnTo>
                <a:lnTo>
                  <a:pt x="4276166" y="806691"/>
                </a:lnTo>
                <a:lnTo>
                  <a:pt x="4316542" y="792032"/>
                </a:lnTo>
                <a:lnTo>
                  <a:pt x="4344774" y="750084"/>
                </a:lnTo>
                <a:lnTo>
                  <a:pt x="4352747" y="695820"/>
                </a:lnTo>
                <a:lnTo>
                  <a:pt x="4354347" y="646214"/>
                </a:lnTo>
                <a:lnTo>
                  <a:pt x="4354576" y="584263"/>
                </a:lnTo>
                <a:lnTo>
                  <a:pt x="4354576" y="228600"/>
                </a:lnTo>
                <a:lnTo>
                  <a:pt x="4354347" y="166649"/>
                </a:lnTo>
                <a:lnTo>
                  <a:pt x="4352747" y="117043"/>
                </a:lnTo>
                <a:lnTo>
                  <a:pt x="4348403" y="78409"/>
                </a:lnTo>
                <a:lnTo>
                  <a:pt x="4333744" y="38033"/>
                </a:lnTo>
                <a:lnTo>
                  <a:pt x="4291796" y="9801"/>
                </a:lnTo>
                <a:lnTo>
                  <a:pt x="4237532" y="1828"/>
                </a:lnTo>
                <a:lnTo>
                  <a:pt x="4187926" y="228"/>
                </a:lnTo>
                <a:lnTo>
                  <a:pt x="4125976" y="0"/>
                </a:lnTo>
                <a:lnTo>
                  <a:pt x="228600" y="0"/>
                </a:lnTo>
                <a:close/>
              </a:path>
            </a:pathLst>
          </a:custGeom>
          <a:ln w="2540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571750" y="4691710"/>
            <a:ext cx="0" cy="812165"/>
          </a:xfrm>
          <a:custGeom>
            <a:avLst/>
            <a:gdLst/>
            <a:ahLst/>
            <a:cxnLst/>
            <a:rect l="l" t="t" r="r" b="b"/>
            <a:pathLst>
              <a:path h="812164">
                <a:moveTo>
                  <a:pt x="0" y="0"/>
                </a:moveTo>
                <a:lnTo>
                  <a:pt x="0" y="812012"/>
                </a:lnTo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581275" y="4606836"/>
            <a:ext cx="0" cy="378460"/>
          </a:xfrm>
          <a:custGeom>
            <a:avLst/>
            <a:gdLst/>
            <a:ahLst/>
            <a:cxnLst/>
            <a:rect l="l" t="t" r="r" b="b"/>
            <a:pathLst>
              <a:path h="378460">
                <a:moveTo>
                  <a:pt x="0" y="0"/>
                </a:moveTo>
                <a:lnTo>
                  <a:pt x="0" y="378358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75953" y="6808419"/>
            <a:ext cx="4343400" cy="247015"/>
          </a:xfrm>
          <a:custGeom>
            <a:avLst/>
            <a:gdLst/>
            <a:ahLst/>
            <a:cxnLst/>
            <a:rect l="l" t="t" r="r" b="b"/>
            <a:pathLst>
              <a:path w="4343400" h="247015">
                <a:moveTo>
                  <a:pt x="4343150" y="0"/>
                </a:moveTo>
                <a:lnTo>
                  <a:pt x="16" y="9765"/>
                </a:lnTo>
                <a:lnTo>
                  <a:pt x="0" y="60606"/>
                </a:lnTo>
                <a:lnTo>
                  <a:pt x="3228" y="72371"/>
                </a:lnTo>
                <a:lnTo>
                  <a:pt x="19820" y="119411"/>
                </a:lnTo>
                <a:lnTo>
                  <a:pt x="39179" y="153155"/>
                </a:lnTo>
                <a:lnTo>
                  <a:pt x="66663" y="183167"/>
                </a:lnTo>
                <a:lnTo>
                  <a:pt x="97857" y="206896"/>
                </a:lnTo>
                <a:lnTo>
                  <a:pt x="131995" y="225283"/>
                </a:lnTo>
                <a:lnTo>
                  <a:pt x="168532" y="238105"/>
                </a:lnTo>
                <a:lnTo>
                  <a:pt x="206923" y="245135"/>
                </a:lnTo>
                <a:lnTo>
                  <a:pt x="233278" y="246494"/>
                </a:lnTo>
                <a:lnTo>
                  <a:pt x="4119283" y="246408"/>
                </a:lnTo>
                <a:lnTo>
                  <a:pt x="4157456" y="242490"/>
                </a:lnTo>
                <a:lnTo>
                  <a:pt x="4194335" y="232763"/>
                </a:lnTo>
                <a:lnTo>
                  <a:pt x="4229583" y="217266"/>
                </a:lnTo>
                <a:lnTo>
                  <a:pt x="4262861" y="196036"/>
                </a:lnTo>
                <a:lnTo>
                  <a:pt x="4293833" y="169111"/>
                </a:lnTo>
                <a:lnTo>
                  <a:pt x="4318380" y="139266"/>
                </a:lnTo>
                <a:lnTo>
                  <a:pt x="4343150" y="95199"/>
                </a:lnTo>
                <a:lnTo>
                  <a:pt x="4343150" y="0"/>
                </a:lnTo>
                <a:close/>
              </a:path>
            </a:pathLst>
          </a:custGeom>
          <a:solidFill>
            <a:srgbClr val="DBDFF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75940" y="6808419"/>
            <a:ext cx="4343400" cy="247015"/>
          </a:xfrm>
          <a:custGeom>
            <a:avLst/>
            <a:gdLst/>
            <a:ahLst/>
            <a:cxnLst/>
            <a:rect l="l" t="t" r="r" b="b"/>
            <a:pathLst>
              <a:path w="4343400" h="247015">
                <a:moveTo>
                  <a:pt x="233290" y="246494"/>
                </a:moveTo>
                <a:lnTo>
                  <a:pt x="193966" y="243449"/>
                </a:lnTo>
                <a:lnTo>
                  <a:pt x="156133" y="234463"/>
                </a:lnTo>
                <a:lnTo>
                  <a:pt x="120335" y="219762"/>
                </a:lnTo>
                <a:lnTo>
                  <a:pt x="87117" y="199569"/>
                </a:lnTo>
                <a:lnTo>
                  <a:pt x="57026" y="174110"/>
                </a:lnTo>
                <a:lnTo>
                  <a:pt x="31862" y="142161"/>
                </a:lnTo>
                <a:lnTo>
                  <a:pt x="14915" y="107763"/>
                </a:lnTo>
                <a:lnTo>
                  <a:pt x="12" y="60606"/>
                </a:lnTo>
                <a:lnTo>
                  <a:pt x="0" y="47830"/>
                </a:lnTo>
                <a:lnTo>
                  <a:pt x="1" y="35107"/>
                </a:lnTo>
                <a:lnTo>
                  <a:pt x="13" y="22424"/>
                </a:lnTo>
                <a:lnTo>
                  <a:pt x="29" y="9765"/>
                </a:lnTo>
                <a:lnTo>
                  <a:pt x="4343162" y="0"/>
                </a:lnTo>
                <a:lnTo>
                  <a:pt x="4343162" y="95199"/>
                </a:lnTo>
                <a:lnTo>
                  <a:pt x="4318392" y="139266"/>
                </a:lnTo>
                <a:lnTo>
                  <a:pt x="4293845" y="169111"/>
                </a:lnTo>
                <a:lnTo>
                  <a:pt x="4262874" y="196036"/>
                </a:lnTo>
                <a:lnTo>
                  <a:pt x="4229595" y="217266"/>
                </a:lnTo>
                <a:lnTo>
                  <a:pt x="4194347" y="232763"/>
                </a:lnTo>
                <a:lnTo>
                  <a:pt x="4157468" y="242490"/>
                </a:lnTo>
                <a:lnTo>
                  <a:pt x="4119296" y="246408"/>
                </a:lnTo>
                <a:lnTo>
                  <a:pt x="233290" y="246494"/>
                </a:lnTo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76516" y="5676836"/>
            <a:ext cx="4354830" cy="1372235"/>
          </a:xfrm>
          <a:custGeom>
            <a:avLst/>
            <a:gdLst/>
            <a:ahLst/>
            <a:cxnLst/>
            <a:rect l="l" t="t" r="r" b="b"/>
            <a:pathLst>
              <a:path w="4354830" h="1372234">
                <a:moveTo>
                  <a:pt x="228600" y="0"/>
                </a:moveTo>
                <a:lnTo>
                  <a:pt x="166649" y="228"/>
                </a:lnTo>
                <a:lnTo>
                  <a:pt x="117043" y="1828"/>
                </a:lnTo>
                <a:lnTo>
                  <a:pt x="78409" y="6172"/>
                </a:lnTo>
                <a:lnTo>
                  <a:pt x="38033" y="20831"/>
                </a:lnTo>
                <a:lnTo>
                  <a:pt x="9801" y="62779"/>
                </a:lnTo>
                <a:lnTo>
                  <a:pt x="1828" y="117043"/>
                </a:lnTo>
                <a:lnTo>
                  <a:pt x="228" y="166649"/>
                </a:lnTo>
                <a:lnTo>
                  <a:pt x="0" y="228600"/>
                </a:lnTo>
                <a:lnTo>
                  <a:pt x="0" y="1143050"/>
                </a:lnTo>
                <a:lnTo>
                  <a:pt x="228" y="1205001"/>
                </a:lnTo>
                <a:lnTo>
                  <a:pt x="1828" y="1254607"/>
                </a:lnTo>
                <a:lnTo>
                  <a:pt x="6172" y="1293241"/>
                </a:lnTo>
                <a:lnTo>
                  <a:pt x="20831" y="1333617"/>
                </a:lnTo>
                <a:lnTo>
                  <a:pt x="62779" y="1361849"/>
                </a:lnTo>
                <a:lnTo>
                  <a:pt x="117043" y="1369822"/>
                </a:lnTo>
                <a:lnTo>
                  <a:pt x="166649" y="1371422"/>
                </a:lnTo>
                <a:lnTo>
                  <a:pt x="228600" y="1371650"/>
                </a:lnTo>
                <a:lnTo>
                  <a:pt x="4125976" y="1371650"/>
                </a:lnTo>
                <a:lnTo>
                  <a:pt x="4187926" y="1371422"/>
                </a:lnTo>
                <a:lnTo>
                  <a:pt x="4237532" y="1369822"/>
                </a:lnTo>
                <a:lnTo>
                  <a:pt x="4276166" y="1365478"/>
                </a:lnTo>
                <a:lnTo>
                  <a:pt x="4316542" y="1350819"/>
                </a:lnTo>
                <a:lnTo>
                  <a:pt x="4344774" y="1308871"/>
                </a:lnTo>
                <a:lnTo>
                  <a:pt x="4352747" y="1254607"/>
                </a:lnTo>
                <a:lnTo>
                  <a:pt x="4354347" y="1205001"/>
                </a:lnTo>
                <a:lnTo>
                  <a:pt x="4354576" y="1143050"/>
                </a:lnTo>
                <a:lnTo>
                  <a:pt x="4354576" y="228600"/>
                </a:lnTo>
                <a:lnTo>
                  <a:pt x="4354347" y="166649"/>
                </a:lnTo>
                <a:lnTo>
                  <a:pt x="4352747" y="117043"/>
                </a:lnTo>
                <a:lnTo>
                  <a:pt x="4348403" y="78409"/>
                </a:lnTo>
                <a:lnTo>
                  <a:pt x="4333744" y="38033"/>
                </a:lnTo>
                <a:lnTo>
                  <a:pt x="4291796" y="9801"/>
                </a:lnTo>
                <a:lnTo>
                  <a:pt x="4237532" y="1828"/>
                </a:lnTo>
                <a:lnTo>
                  <a:pt x="4187926" y="228"/>
                </a:lnTo>
                <a:lnTo>
                  <a:pt x="4125976" y="0"/>
                </a:lnTo>
                <a:lnTo>
                  <a:pt x="228600" y="0"/>
                </a:lnTo>
                <a:close/>
              </a:path>
            </a:pathLst>
          </a:custGeom>
          <a:ln w="2540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571750" y="5682615"/>
            <a:ext cx="0" cy="1358265"/>
          </a:xfrm>
          <a:custGeom>
            <a:avLst/>
            <a:gdLst/>
            <a:ahLst/>
            <a:cxnLst/>
            <a:rect l="l" t="t" r="r" b="b"/>
            <a:pathLst>
              <a:path h="1358265">
                <a:moveTo>
                  <a:pt x="0" y="0"/>
                </a:moveTo>
                <a:lnTo>
                  <a:pt x="0" y="1358112"/>
                </a:lnTo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81275" y="5597740"/>
            <a:ext cx="0" cy="378460"/>
          </a:xfrm>
          <a:custGeom>
            <a:avLst/>
            <a:gdLst/>
            <a:ahLst/>
            <a:cxnLst/>
            <a:rect l="l" t="t" r="r" b="b"/>
            <a:pathLst>
              <a:path h="378460">
                <a:moveTo>
                  <a:pt x="0" y="0"/>
                </a:moveTo>
                <a:lnTo>
                  <a:pt x="0" y="378358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77846" y="4727146"/>
            <a:ext cx="1647189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-195" dirty="0">
                <a:solidFill>
                  <a:srgbClr val="FFFFFF"/>
                </a:solidFill>
                <a:latin typeface="Tahoma"/>
                <a:cs typeface="Tahoma"/>
              </a:rPr>
              <a:t>HDL</a:t>
            </a:r>
            <a:r>
              <a:rPr sz="1300" b="1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130" dirty="0">
                <a:solidFill>
                  <a:srgbClr val="FFFFFF"/>
                </a:solidFill>
                <a:latin typeface="Tahoma"/>
                <a:cs typeface="Tahoma"/>
              </a:rPr>
              <a:t>Cholesterol</a:t>
            </a:r>
            <a:r>
              <a:rPr sz="1300" b="1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240" dirty="0">
                <a:solidFill>
                  <a:srgbClr val="FFFFFF"/>
                </a:solidFill>
                <a:latin typeface="Tahoma"/>
                <a:cs typeface="Tahoma"/>
              </a:rPr>
              <a:t>(mg/dL)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632020" y="4727311"/>
            <a:ext cx="1014094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-175" dirty="0">
                <a:solidFill>
                  <a:srgbClr val="FFFFFF"/>
                </a:solidFill>
                <a:latin typeface="Tahoma"/>
                <a:cs typeface="Tahoma"/>
              </a:rPr>
              <a:t>What</a:t>
            </a:r>
            <a:r>
              <a:rPr sz="1300" b="1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229" dirty="0">
                <a:solidFill>
                  <a:srgbClr val="FFFFFF"/>
                </a:solidFill>
                <a:latin typeface="Tahoma"/>
                <a:cs typeface="Tahoma"/>
              </a:rPr>
              <a:t>It</a:t>
            </a:r>
            <a:r>
              <a:rPr sz="1300" b="1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130" dirty="0">
                <a:solidFill>
                  <a:srgbClr val="FFFFFF"/>
                </a:solidFill>
                <a:latin typeface="Tahoma"/>
                <a:cs typeface="Tahoma"/>
              </a:rPr>
              <a:t>Means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92429" y="5022586"/>
            <a:ext cx="83629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25" dirty="0">
                <a:solidFill>
                  <a:srgbClr val="231F20"/>
                </a:solidFill>
                <a:latin typeface="Tahoma"/>
                <a:cs typeface="Tahoma"/>
              </a:rPr>
              <a:t>60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b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v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649829" y="5022586"/>
            <a:ext cx="20542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30" dirty="0">
                <a:solidFill>
                  <a:srgbClr val="231F20"/>
                </a:solidFill>
                <a:latin typeface="Tahoma"/>
                <a:cs typeface="Tahoma"/>
              </a:rPr>
              <a:t>Ma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protec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agains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hear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disease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92429" y="5289286"/>
            <a:ext cx="7854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ss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h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25" dirty="0">
                <a:solidFill>
                  <a:srgbClr val="231F20"/>
                </a:solidFill>
                <a:latin typeface="Tahoma"/>
                <a:cs typeface="Tahoma"/>
              </a:rPr>
              <a:t>40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649829" y="5289286"/>
            <a:ext cx="20447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Majo</a:t>
            </a:r>
            <a:r>
              <a:rPr sz="1200" spc="-2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ris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facto</a:t>
            </a:r>
            <a:r>
              <a:rPr sz="1200" spc="-3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fo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hear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disease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15950" y="6029848"/>
            <a:ext cx="8534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30" dirty="0">
                <a:solidFill>
                  <a:srgbClr val="231F20"/>
                </a:solidFill>
                <a:latin typeface="Tahoma"/>
                <a:cs typeface="Tahoma"/>
              </a:rPr>
              <a:t>Less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than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25" dirty="0">
                <a:solidFill>
                  <a:srgbClr val="231F20"/>
                </a:solidFill>
                <a:latin typeface="Tahoma"/>
                <a:cs typeface="Tahoma"/>
              </a:rPr>
              <a:t>150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673350" y="6029848"/>
            <a:ext cx="4743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Normal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15950" y="6296548"/>
            <a:ext cx="4826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14" dirty="0">
                <a:solidFill>
                  <a:srgbClr val="231F20"/>
                </a:solidFill>
                <a:latin typeface="Tahoma"/>
                <a:cs typeface="Tahoma"/>
              </a:rPr>
              <a:t>150-199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673350" y="6296548"/>
            <a:ext cx="968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Borderline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high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15950" y="6563248"/>
            <a:ext cx="4826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14" dirty="0">
                <a:solidFill>
                  <a:srgbClr val="231F20"/>
                </a:solidFill>
                <a:latin typeface="Tahoma"/>
                <a:cs typeface="Tahoma"/>
              </a:rPr>
              <a:t>200-499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673350" y="6563248"/>
            <a:ext cx="3048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High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15950" y="6829948"/>
            <a:ext cx="9042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25" dirty="0">
                <a:solidFill>
                  <a:srgbClr val="231F20"/>
                </a:solidFill>
                <a:latin typeface="Tahoma"/>
                <a:cs typeface="Tahoma"/>
              </a:rPr>
              <a:t>500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above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673350" y="6829948"/>
            <a:ext cx="6045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Very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high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612914" y="5724033"/>
            <a:ext cx="1014094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-175" dirty="0">
                <a:solidFill>
                  <a:srgbClr val="FFFFFF"/>
                </a:solidFill>
                <a:latin typeface="Tahoma"/>
                <a:cs typeface="Tahoma"/>
              </a:rPr>
              <a:t>What</a:t>
            </a:r>
            <a:r>
              <a:rPr sz="1300" b="1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229" dirty="0">
                <a:solidFill>
                  <a:srgbClr val="FFFFFF"/>
                </a:solidFill>
                <a:latin typeface="Tahoma"/>
                <a:cs typeface="Tahoma"/>
              </a:rPr>
              <a:t>It</a:t>
            </a:r>
            <a:r>
              <a:rPr sz="1300" b="1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130" dirty="0">
                <a:solidFill>
                  <a:srgbClr val="FFFFFF"/>
                </a:solidFill>
                <a:latin typeface="Tahoma"/>
                <a:cs typeface="Tahoma"/>
              </a:rPr>
              <a:t>Means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02326" y="5723868"/>
            <a:ext cx="145097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-110" dirty="0">
                <a:solidFill>
                  <a:srgbClr val="FFFFFF"/>
                </a:solidFill>
                <a:latin typeface="Tahoma"/>
                <a:cs typeface="Tahoma"/>
              </a:rPr>
              <a:t>Triglycerides</a:t>
            </a:r>
            <a:r>
              <a:rPr sz="1300" b="1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240" dirty="0">
                <a:solidFill>
                  <a:srgbClr val="FFFFFF"/>
                </a:solidFill>
                <a:latin typeface="Tahoma"/>
                <a:cs typeface="Tahoma"/>
              </a:rPr>
              <a:t>(mg/dL)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478458" y="5377662"/>
            <a:ext cx="2073275" cy="332740"/>
          </a:xfrm>
          <a:custGeom>
            <a:avLst/>
            <a:gdLst/>
            <a:ahLst/>
            <a:cxnLst/>
            <a:rect l="l" t="t" r="r" b="b"/>
            <a:pathLst>
              <a:path w="2073275" h="332739">
                <a:moveTo>
                  <a:pt x="0" y="332308"/>
                </a:moveTo>
                <a:lnTo>
                  <a:pt x="2073249" y="332308"/>
                </a:lnTo>
                <a:lnTo>
                  <a:pt x="2073249" y="0"/>
                </a:lnTo>
                <a:lnTo>
                  <a:pt x="0" y="0"/>
                </a:lnTo>
                <a:lnTo>
                  <a:pt x="0" y="332308"/>
                </a:lnTo>
                <a:close/>
              </a:path>
            </a:pathLst>
          </a:custGeom>
          <a:solidFill>
            <a:srgbClr val="DBDFF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478458" y="5377662"/>
            <a:ext cx="2073275" cy="332740"/>
          </a:xfrm>
          <a:custGeom>
            <a:avLst/>
            <a:gdLst/>
            <a:ahLst/>
            <a:cxnLst/>
            <a:rect l="l" t="t" r="r" b="b"/>
            <a:pathLst>
              <a:path w="2073275" h="332739">
                <a:moveTo>
                  <a:pt x="0" y="332308"/>
                </a:moveTo>
                <a:lnTo>
                  <a:pt x="2073249" y="332308"/>
                </a:lnTo>
                <a:lnTo>
                  <a:pt x="2073249" y="0"/>
                </a:lnTo>
                <a:lnTo>
                  <a:pt x="0" y="0"/>
                </a:lnTo>
                <a:lnTo>
                  <a:pt x="0" y="332308"/>
                </a:lnTo>
                <a:close/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478445" y="6040170"/>
            <a:ext cx="2073275" cy="294640"/>
          </a:xfrm>
          <a:custGeom>
            <a:avLst/>
            <a:gdLst/>
            <a:ahLst/>
            <a:cxnLst/>
            <a:rect l="l" t="t" r="r" b="b"/>
            <a:pathLst>
              <a:path w="2073275" h="294639">
                <a:moveTo>
                  <a:pt x="0" y="294220"/>
                </a:moveTo>
                <a:lnTo>
                  <a:pt x="2073262" y="294220"/>
                </a:lnTo>
                <a:lnTo>
                  <a:pt x="2073262" y="0"/>
                </a:lnTo>
                <a:lnTo>
                  <a:pt x="0" y="0"/>
                </a:lnTo>
                <a:lnTo>
                  <a:pt x="0" y="294220"/>
                </a:lnTo>
                <a:close/>
              </a:path>
            </a:pathLst>
          </a:custGeom>
          <a:solidFill>
            <a:srgbClr val="DBDFF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478445" y="6040170"/>
            <a:ext cx="2073275" cy="294640"/>
          </a:xfrm>
          <a:custGeom>
            <a:avLst/>
            <a:gdLst/>
            <a:ahLst/>
            <a:cxnLst/>
            <a:rect l="l" t="t" r="r" b="b"/>
            <a:pathLst>
              <a:path w="2073275" h="294639">
                <a:moveTo>
                  <a:pt x="0" y="294220"/>
                </a:moveTo>
                <a:lnTo>
                  <a:pt x="2073262" y="294220"/>
                </a:lnTo>
                <a:lnTo>
                  <a:pt x="2073262" y="0"/>
                </a:lnTo>
                <a:lnTo>
                  <a:pt x="0" y="0"/>
                </a:lnTo>
                <a:lnTo>
                  <a:pt x="0" y="294220"/>
                </a:lnTo>
                <a:close/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478445" y="6681520"/>
            <a:ext cx="2073275" cy="294640"/>
          </a:xfrm>
          <a:custGeom>
            <a:avLst/>
            <a:gdLst/>
            <a:ahLst/>
            <a:cxnLst/>
            <a:rect l="l" t="t" r="r" b="b"/>
            <a:pathLst>
              <a:path w="2073275" h="294640">
                <a:moveTo>
                  <a:pt x="0" y="294220"/>
                </a:moveTo>
                <a:lnTo>
                  <a:pt x="2073249" y="294220"/>
                </a:lnTo>
                <a:lnTo>
                  <a:pt x="2073249" y="0"/>
                </a:lnTo>
                <a:lnTo>
                  <a:pt x="0" y="0"/>
                </a:lnTo>
                <a:lnTo>
                  <a:pt x="0" y="294220"/>
                </a:lnTo>
                <a:close/>
              </a:path>
            </a:pathLst>
          </a:custGeom>
          <a:solidFill>
            <a:srgbClr val="DBDFF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478445" y="6681520"/>
            <a:ext cx="2073275" cy="294640"/>
          </a:xfrm>
          <a:custGeom>
            <a:avLst/>
            <a:gdLst/>
            <a:ahLst/>
            <a:cxnLst/>
            <a:rect l="l" t="t" r="r" b="b"/>
            <a:pathLst>
              <a:path w="2073275" h="294640">
                <a:moveTo>
                  <a:pt x="0" y="294220"/>
                </a:moveTo>
                <a:lnTo>
                  <a:pt x="2073249" y="294220"/>
                </a:lnTo>
                <a:lnTo>
                  <a:pt x="2073249" y="0"/>
                </a:lnTo>
                <a:lnTo>
                  <a:pt x="0" y="0"/>
                </a:lnTo>
                <a:lnTo>
                  <a:pt x="0" y="294220"/>
                </a:lnTo>
                <a:close/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410883" y="6104828"/>
            <a:ext cx="2063114" cy="1236345"/>
          </a:xfrm>
          <a:custGeom>
            <a:avLst/>
            <a:gdLst/>
            <a:ahLst/>
            <a:cxnLst/>
            <a:rect l="l" t="t" r="r" b="b"/>
            <a:pathLst>
              <a:path w="2063115" h="1236345">
                <a:moveTo>
                  <a:pt x="2062543" y="0"/>
                </a:moveTo>
                <a:lnTo>
                  <a:pt x="0" y="0"/>
                </a:lnTo>
                <a:lnTo>
                  <a:pt x="97" y="430284"/>
                </a:lnTo>
                <a:lnTo>
                  <a:pt x="244" y="538177"/>
                </a:lnTo>
                <a:lnTo>
                  <a:pt x="473" y="646286"/>
                </a:lnTo>
                <a:lnTo>
                  <a:pt x="622" y="700435"/>
                </a:lnTo>
                <a:lnTo>
                  <a:pt x="799" y="754654"/>
                </a:lnTo>
                <a:lnTo>
                  <a:pt x="1004" y="808948"/>
                </a:lnTo>
                <a:lnTo>
                  <a:pt x="1239" y="863324"/>
                </a:lnTo>
                <a:lnTo>
                  <a:pt x="1507" y="917785"/>
                </a:lnTo>
                <a:lnTo>
                  <a:pt x="1810" y="972339"/>
                </a:lnTo>
                <a:lnTo>
                  <a:pt x="2150" y="1026989"/>
                </a:lnTo>
                <a:lnTo>
                  <a:pt x="2528" y="1081742"/>
                </a:lnTo>
                <a:lnTo>
                  <a:pt x="19381" y="1116216"/>
                </a:lnTo>
                <a:lnTo>
                  <a:pt x="41266" y="1147775"/>
                </a:lnTo>
                <a:lnTo>
                  <a:pt x="65868" y="1173949"/>
                </a:lnTo>
                <a:lnTo>
                  <a:pt x="75656" y="1182518"/>
                </a:lnTo>
                <a:lnTo>
                  <a:pt x="107217" y="1204876"/>
                </a:lnTo>
                <a:lnTo>
                  <a:pt x="141644" y="1222008"/>
                </a:lnTo>
                <a:lnTo>
                  <a:pt x="178389" y="1233652"/>
                </a:lnTo>
                <a:lnTo>
                  <a:pt x="191058" y="1236268"/>
                </a:lnTo>
                <a:lnTo>
                  <a:pt x="2062543" y="1236268"/>
                </a:lnTo>
                <a:lnTo>
                  <a:pt x="2062543" y="0"/>
                </a:lnTo>
                <a:close/>
              </a:path>
              <a:path w="2063115" h="1236345">
                <a:moveTo>
                  <a:pt x="47167" y="1164526"/>
                </a:moveTo>
                <a:lnTo>
                  <a:pt x="65773" y="1183132"/>
                </a:lnTo>
                <a:lnTo>
                  <a:pt x="70256" y="1178636"/>
                </a:lnTo>
                <a:lnTo>
                  <a:pt x="65266" y="1173646"/>
                </a:lnTo>
                <a:lnTo>
                  <a:pt x="47167" y="1164526"/>
                </a:lnTo>
                <a:close/>
              </a:path>
              <a:path w="2063115" h="1236345">
                <a:moveTo>
                  <a:pt x="47167" y="1164526"/>
                </a:moveTo>
                <a:lnTo>
                  <a:pt x="65266" y="1173646"/>
                </a:lnTo>
                <a:lnTo>
                  <a:pt x="58381" y="1166761"/>
                </a:lnTo>
                <a:lnTo>
                  <a:pt x="47167" y="1164526"/>
                </a:lnTo>
                <a:close/>
              </a:path>
            </a:pathLst>
          </a:custGeom>
          <a:solidFill>
            <a:srgbClr val="DBDFF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10863" y="6104828"/>
            <a:ext cx="2063114" cy="1236345"/>
          </a:xfrm>
          <a:custGeom>
            <a:avLst/>
            <a:gdLst/>
            <a:ahLst/>
            <a:cxnLst/>
            <a:rect l="l" t="t" r="r" b="b"/>
            <a:pathLst>
              <a:path w="2063115" h="1236345">
                <a:moveTo>
                  <a:pt x="58401" y="1166761"/>
                </a:moveTo>
                <a:lnTo>
                  <a:pt x="33465" y="1137633"/>
                </a:lnTo>
                <a:lnTo>
                  <a:pt x="13196" y="1105005"/>
                </a:lnTo>
                <a:lnTo>
                  <a:pt x="2169" y="1026989"/>
                </a:lnTo>
                <a:lnTo>
                  <a:pt x="1830" y="972339"/>
                </a:lnTo>
                <a:lnTo>
                  <a:pt x="1527" y="917785"/>
                </a:lnTo>
                <a:lnTo>
                  <a:pt x="1259" y="863324"/>
                </a:lnTo>
                <a:lnTo>
                  <a:pt x="1023" y="808948"/>
                </a:lnTo>
                <a:lnTo>
                  <a:pt x="818" y="754654"/>
                </a:lnTo>
                <a:lnTo>
                  <a:pt x="642" y="700435"/>
                </a:lnTo>
                <a:lnTo>
                  <a:pt x="492" y="646286"/>
                </a:lnTo>
                <a:lnTo>
                  <a:pt x="367" y="592202"/>
                </a:lnTo>
                <a:lnTo>
                  <a:pt x="264" y="538177"/>
                </a:lnTo>
                <a:lnTo>
                  <a:pt x="181" y="484206"/>
                </a:lnTo>
                <a:lnTo>
                  <a:pt x="117" y="430284"/>
                </a:lnTo>
                <a:lnTo>
                  <a:pt x="69" y="376404"/>
                </a:lnTo>
                <a:lnTo>
                  <a:pt x="35" y="322562"/>
                </a:lnTo>
                <a:lnTo>
                  <a:pt x="14" y="268753"/>
                </a:lnTo>
                <a:lnTo>
                  <a:pt x="3" y="214970"/>
                </a:lnTo>
                <a:lnTo>
                  <a:pt x="0" y="161209"/>
                </a:lnTo>
                <a:lnTo>
                  <a:pt x="3" y="107464"/>
                </a:lnTo>
                <a:lnTo>
                  <a:pt x="10" y="53729"/>
                </a:lnTo>
                <a:lnTo>
                  <a:pt x="19" y="0"/>
                </a:lnTo>
                <a:lnTo>
                  <a:pt x="2062562" y="0"/>
                </a:lnTo>
                <a:lnTo>
                  <a:pt x="2062562" y="1236268"/>
                </a:lnTo>
                <a:lnTo>
                  <a:pt x="191078" y="1236268"/>
                </a:lnTo>
                <a:lnTo>
                  <a:pt x="153681" y="1226512"/>
                </a:lnTo>
                <a:lnTo>
                  <a:pt x="118421" y="1211180"/>
                </a:lnTo>
                <a:lnTo>
                  <a:pt x="85844" y="1190535"/>
                </a:lnTo>
                <a:lnTo>
                  <a:pt x="65887" y="1173949"/>
                </a:lnTo>
                <a:lnTo>
                  <a:pt x="47187" y="1164526"/>
                </a:lnTo>
                <a:lnTo>
                  <a:pt x="56483" y="1173822"/>
                </a:lnTo>
                <a:lnTo>
                  <a:pt x="65792" y="1183132"/>
                </a:lnTo>
                <a:lnTo>
                  <a:pt x="70275" y="1178636"/>
                </a:lnTo>
                <a:lnTo>
                  <a:pt x="58401" y="1166761"/>
                </a:lnTo>
                <a:lnTo>
                  <a:pt x="47187" y="1164526"/>
                </a:lnTo>
                <a:lnTo>
                  <a:pt x="56483" y="1173822"/>
                </a:lnTo>
                <a:lnTo>
                  <a:pt x="65792" y="1183132"/>
                </a:lnTo>
                <a:lnTo>
                  <a:pt x="70275" y="1178636"/>
                </a:lnTo>
                <a:lnTo>
                  <a:pt x="58401" y="1166761"/>
                </a:lnTo>
                <a:close/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392458" y="5040680"/>
            <a:ext cx="4177665" cy="351155"/>
          </a:xfrm>
          <a:custGeom>
            <a:avLst/>
            <a:gdLst/>
            <a:ahLst/>
            <a:cxnLst/>
            <a:rect l="l" t="t" r="r" b="b"/>
            <a:pathLst>
              <a:path w="4177665" h="351154">
                <a:moveTo>
                  <a:pt x="0" y="350647"/>
                </a:moveTo>
                <a:lnTo>
                  <a:pt x="4177182" y="350647"/>
                </a:lnTo>
                <a:lnTo>
                  <a:pt x="4177182" y="0"/>
                </a:lnTo>
                <a:lnTo>
                  <a:pt x="0" y="0"/>
                </a:lnTo>
                <a:lnTo>
                  <a:pt x="0" y="350647"/>
                </a:lnTo>
                <a:close/>
              </a:path>
            </a:pathLst>
          </a:custGeom>
          <a:solidFill>
            <a:srgbClr val="005AA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405628" y="5166715"/>
            <a:ext cx="4152900" cy="2188210"/>
          </a:xfrm>
          <a:custGeom>
            <a:avLst/>
            <a:gdLst/>
            <a:ahLst/>
            <a:cxnLst/>
            <a:rect l="l" t="t" r="r" b="b"/>
            <a:pathLst>
              <a:path w="4152900" h="2188209">
                <a:moveTo>
                  <a:pt x="228600" y="0"/>
                </a:moveTo>
                <a:lnTo>
                  <a:pt x="166649" y="228"/>
                </a:lnTo>
                <a:lnTo>
                  <a:pt x="117043" y="1828"/>
                </a:lnTo>
                <a:lnTo>
                  <a:pt x="78409" y="6172"/>
                </a:lnTo>
                <a:lnTo>
                  <a:pt x="38033" y="20831"/>
                </a:lnTo>
                <a:lnTo>
                  <a:pt x="9801" y="62779"/>
                </a:lnTo>
                <a:lnTo>
                  <a:pt x="1828" y="117043"/>
                </a:lnTo>
                <a:lnTo>
                  <a:pt x="228" y="166649"/>
                </a:lnTo>
                <a:lnTo>
                  <a:pt x="0" y="228600"/>
                </a:lnTo>
                <a:lnTo>
                  <a:pt x="0" y="1959000"/>
                </a:lnTo>
                <a:lnTo>
                  <a:pt x="228" y="2020951"/>
                </a:lnTo>
                <a:lnTo>
                  <a:pt x="1828" y="2070557"/>
                </a:lnTo>
                <a:lnTo>
                  <a:pt x="6172" y="2109190"/>
                </a:lnTo>
                <a:lnTo>
                  <a:pt x="20831" y="2149567"/>
                </a:lnTo>
                <a:lnTo>
                  <a:pt x="62779" y="2177799"/>
                </a:lnTo>
                <a:lnTo>
                  <a:pt x="117043" y="2185771"/>
                </a:lnTo>
                <a:lnTo>
                  <a:pt x="166649" y="2187371"/>
                </a:lnTo>
                <a:lnTo>
                  <a:pt x="228600" y="2187600"/>
                </a:lnTo>
                <a:lnTo>
                  <a:pt x="3924287" y="2187600"/>
                </a:lnTo>
                <a:lnTo>
                  <a:pt x="3986237" y="2187371"/>
                </a:lnTo>
                <a:lnTo>
                  <a:pt x="4035844" y="2185771"/>
                </a:lnTo>
                <a:lnTo>
                  <a:pt x="4074477" y="2181428"/>
                </a:lnTo>
                <a:lnTo>
                  <a:pt x="4114853" y="2166769"/>
                </a:lnTo>
                <a:lnTo>
                  <a:pt x="4143086" y="2124821"/>
                </a:lnTo>
                <a:lnTo>
                  <a:pt x="4151058" y="2070557"/>
                </a:lnTo>
                <a:lnTo>
                  <a:pt x="4152658" y="2020951"/>
                </a:lnTo>
                <a:lnTo>
                  <a:pt x="4152887" y="1959000"/>
                </a:lnTo>
                <a:lnTo>
                  <a:pt x="4152887" y="228600"/>
                </a:lnTo>
                <a:lnTo>
                  <a:pt x="4152658" y="166649"/>
                </a:lnTo>
                <a:lnTo>
                  <a:pt x="4151058" y="117043"/>
                </a:lnTo>
                <a:lnTo>
                  <a:pt x="4146715" y="78409"/>
                </a:lnTo>
                <a:lnTo>
                  <a:pt x="4132056" y="38033"/>
                </a:lnTo>
                <a:lnTo>
                  <a:pt x="4090108" y="9801"/>
                </a:lnTo>
                <a:lnTo>
                  <a:pt x="4035844" y="1828"/>
                </a:lnTo>
                <a:lnTo>
                  <a:pt x="3986237" y="228"/>
                </a:lnTo>
                <a:lnTo>
                  <a:pt x="3924287" y="0"/>
                </a:lnTo>
                <a:lnTo>
                  <a:pt x="228600" y="0"/>
                </a:lnTo>
                <a:close/>
              </a:path>
            </a:pathLst>
          </a:custGeom>
          <a:ln w="2540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476731" y="5269280"/>
            <a:ext cx="0" cy="2077720"/>
          </a:xfrm>
          <a:custGeom>
            <a:avLst/>
            <a:gdLst/>
            <a:ahLst/>
            <a:cxnLst/>
            <a:rect l="l" t="t" r="r" b="b"/>
            <a:pathLst>
              <a:path h="2077720">
                <a:moveTo>
                  <a:pt x="0" y="0"/>
                </a:moveTo>
                <a:lnTo>
                  <a:pt x="0" y="2077237"/>
                </a:lnTo>
              </a:path>
            </a:pathLst>
          </a:custGeom>
          <a:ln w="1270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31825" y="860244"/>
            <a:ext cx="4168775" cy="591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9915">
              <a:lnSpc>
                <a:spcPct val="100000"/>
              </a:lnSpc>
            </a:pPr>
            <a:r>
              <a:rPr sz="2000" b="1" spc="-280" dirty="0">
                <a:solidFill>
                  <a:srgbClr val="005AA8"/>
                </a:solidFill>
                <a:latin typeface="Tahoma"/>
                <a:cs typeface="Tahoma"/>
              </a:rPr>
              <a:t>M</a:t>
            </a:r>
            <a:r>
              <a:rPr sz="2000" b="1" spc="-165" dirty="0">
                <a:solidFill>
                  <a:srgbClr val="005AA8"/>
                </a:solidFill>
                <a:latin typeface="Tahoma"/>
                <a:cs typeface="Tahoma"/>
              </a:rPr>
              <a:t>y</a:t>
            </a:r>
            <a:r>
              <a:rPr sz="2000" b="1" spc="-160" dirty="0">
                <a:solidFill>
                  <a:srgbClr val="005AA8"/>
                </a:solidFill>
                <a:latin typeface="Tahoma"/>
                <a:cs typeface="Tahoma"/>
              </a:rPr>
              <a:t> </a:t>
            </a:r>
            <a:r>
              <a:rPr sz="2000" b="1" spc="-235" dirty="0">
                <a:solidFill>
                  <a:srgbClr val="005AA8"/>
                </a:solidFill>
                <a:latin typeface="Tahoma"/>
                <a:cs typeface="Tahoma"/>
              </a:rPr>
              <a:t>Numbers—</a:t>
            </a:r>
            <a:r>
              <a:rPr sz="2000" b="1" spc="-200" dirty="0">
                <a:solidFill>
                  <a:srgbClr val="00A7E1"/>
                </a:solidFill>
                <a:latin typeface="Tahoma"/>
                <a:cs typeface="Tahoma"/>
              </a:rPr>
              <a:t>As</a:t>
            </a:r>
            <a:r>
              <a:rPr sz="2000" b="1" spc="-170" dirty="0">
                <a:solidFill>
                  <a:srgbClr val="00A7E1"/>
                </a:solidFill>
                <a:latin typeface="Tahoma"/>
                <a:cs typeface="Tahoma"/>
              </a:rPr>
              <a:t>k</a:t>
            </a:r>
            <a:r>
              <a:rPr sz="2000" b="1" spc="-160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2000" b="1" spc="-305" dirty="0">
                <a:solidFill>
                  <a:srgbClr val="00A7E1"/>
                </a:solidFill>
                <a:latin typeface="Tahoma"/>
                <a:cs typeface="Tahoma"/>
              </a:rPr>
              <a:t>Abou</a:t>
            </a:r>
            <a:r>
              <a:rPr sz="2000" b="1" spc="-175" dirty="0">
                <a:solidFill>
                  <a:srgbClr val="00A7E1"/>
                </a:solidFill>
                <a:latin typeface="Tahoma"/>
                <a:cs typeface="Tahoma"/>
              </a:rPr>
              <a:t>t</a:t>
            </a:r>
            <a:r>
              <a:rPr sz="2000" b="1" spc="-160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2000" b="1" spc="-229" dirty="0">
                <a:solidFill>
                  <a:srgbClr val="00A7E1"/>
                </a:solidFill>
                <a:latin typeface="Tahoma"/>
                <a:cs typeface="Tahoma"/>
              </a:rPr>
              <a:t>Eac</a:t>
            </a:r>
            <a:r>
              <a:rPr sz="2000" b="1" spc="-220" dirty="0">
                <a:solidFill>
                  <a:srgbClr val="00A7E1"/>
                </a:solidFill>
                <a:latin typeface="Tahoma"/>
                <a:cs typeface="Tahoma"/>
              </a:rPr>
              <a:t>h</a:t>
            </a:r>
            <a:r>
              <a:rPr sz="2000" b="1" spc="-160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2000" b="1" spc="-300" dirty="0">
                <a:solidFill>
                  <a:srgbClr val="00A7E1"/>
                </a:solidFill>
                <a:latin typeface="Tahoma"/>
                <a:cs typeface="Tahoma"/>
              </a:rPr>
              <a:t>One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300" b="1" spc="-40" dirty="0">
                <a:solidFill>
                  <a:srgbClr val="00A7E1"/>
                </a:solidFill>
                <a:latin typeface="Tahoma"/>
                <a:cs typeface="Tahoma"/>
              </a:rPr>
              <a:t>These</a:t>
            </a:r>
            <a:r>
              <a:rPr sz="1300" b="1" spc="1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60" dirty="0">
                <a:solidFill>
                  <a:srgbClr val="00A7E1"/>
                </a:solidFill>
                <a:latin typeface="Tahoma"/>
                <a:cs typeface="Tahoma"/>
              </a:rPr>
              <a:t>are</a:t>
            </a:r>
            <a:r>
              <a:rPr sz="1300" b="1" spc="1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50" dirty="0">
                <a:solidFill>
                  <a:srgbClr val="00A7E1"/>
                </a:solidFill>
                <a:latin typeface="Tahoma"/>
                <a:cs typeface="Tahoma"/>
              </a:rPr>
              <a:t>general</a:t>
            </a:r>
            <a:r>
              <a:rPr sz="1300" b="1" spc="1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35" dirty="0">
                <a:solidFill>
                  <a:srgbClr val="00A7E1"/>
                </a:solidFill>
                <a:latin typeface="Tahoma"/>
                <a:cs typeface="Tahoma"/>
              </a:rPr>
              <a:t>guidelines</a:t>
            </a:r>
            <a:r>
              <a:rPr sz="1300" b="1" spc="1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45" dirty="0">
                <a:solidFill>
                  <a:srgbClr val="00A7E1"/>
                </a:solidFill>
                <a:latin typeface="Tahoma"/>
                <a:cs typeface="Tahoma"/>
              </a:rPr>
              <a:t>for</a:t>
            </a:r>
            <a:r>
              <a:rPr sz="1300" b="1" spc="1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45" dirty="0">
                <a:solidFill>
                  <a:srgbClr val="00A7E1"/>
                </a:solidFill>
                <a:latin typeface="Tahoma"/>
                <a:cs typeface="Tahoma"/>
              </a:rPr>
              <a:t>adults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7478636" y="4972050"/>
            <a:ext cx="0" cy="416559"/>
          </a:xfrm>
          <a:custGeom>
            <a:avLst/>
            <a:gdLst/>
            <a:ahLst/>
            <a:cxnLst/>
            <a:rect l="l" t="t" r="r" b="b"/>
            <a:pathLst>
              <a:path h="416560">
                <a:moveTo>
                  <a:pt x="0" y="0"/>
                </a:moveTo>
                <a:lnTo>
                  <a:pt x="0" y="416458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591998" y="3792651"/>
            <a:ext cx="2466975" cy="0"/>
          </a:xfrm>
          <a:custGeom>
            <a:avLst/>
            <a:gdLst/>
            <a:ahLst/>
            <a:cxnLst/>
            <a:rect l="l" t="t" r="r" b="b"/>
            <a:pathLst>
              <a:path w="2466975">
                <a:moveTo>
                  <a:pt x="0" y="0"/>
                </a:moveTo>
                <a:lnTo>
                  <a:pt x="2466594" y="0"/>
                </a:lnTo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5512104" y="4386443"/>
            <a:ext cx="38030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Alon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g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wit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h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hig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h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lipi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levels</a:t>
            </a:r>
            <a:r>
              <a:rPr sz="1200" spc="-30" dirty="0">
                <a:solidFill>
                  <a:srgbClr val="231F20"/>
                </a:solidFill>
                <a:latin typeface="Tahoma"/>
                <a:cs typeface="Tahoma"/>
              </a:rPr>
              <a:t>,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ther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ar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Tahoma"/>
                <a:cs typeface="Tahoma"/>
              </a:rPr>
              <a:t>man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othe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ris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factor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for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512104" y="4569323"/>
            <a:ext cx="388239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hear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disease</a:t>
            </a:r>
            <a:r>
              <a:rPr sz="1200" spc="-30" dirty="0">
                <a:solidFill>
                  <a:srgbClr val="231F20"/>
                </a:solidFill>
                <a:latin typeface="Tahoma"/>
                <a:cs typeface="Tahoma"/>
              </a:rPr>
              <a:t>.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200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th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char</a:t>
            </a:r>
            <a:r>
              <a:rPr sz="1200" spc="-2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shows</a:t>
            </a:r>
            <a:r>
              <a:rPr sz="1200" spc="-30" dirty="0">
                <a:solidFill>
                  <a:srgbClr val="231F20"/>
                </a:solidFill>
                <a:latin typeface="Tahoma"/>
                <a:cs typeface="Tahoma"/>
              </a:rPr>
              <a:t>,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yo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u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ca</a:t>
            </a:r>
            <a:r>
              <a:rPr sz="1200" spc="-20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hel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p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manag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Tahoma"/>
                <a:cs typeface="Tahoma"/>
              </a:rPr>
              <a:t>man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512104" y="4767443"/>
            <a:ext cx="10807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thes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ris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factors.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466765" y="5143206"/>
            <a:ext cx="17875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45" dirty="0">
                <a:solidFill>
                  <a:srgbClr val="FFFFFF"/>
                </a:solidFill>
                <a:latin typeface="Tahoma"/>
                <a:cs typeface="Tahoma"/>
              </a:rPr>
              <a:t>Ris</a:t>
            </a:r>
            <a:r>
              <a:rPr sz="1200" b="1" spc="-13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1200" b="1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b="1" spc="-155" dirty="0">
                <a:solidFill>
                  <a:srgbClr val="FFFFFF"/>
                </a:solidFill>
                <a:latin typeface="Tahoma"/>
                <a:cs typeface="Tahoma"/>
              </a:rPr>
              <a:t>Factor</a:t>
            </a:r>
            <a:r>
              <a:rPr sz="1200" b="1" spc="-120" dirty="0">
                <a:solidFill>
                  <a:srgbClr val="FFFFFF"/>
                </a:solidFill>
                <a:latin typeface="Tahoma"/>
                <a:cs typeface="Tahoma"/>
              </a:rPr>
              <a:t>s </a:t>
            </a:r>
            <a:r>
              <a:rPr sz="1200" b="1" spc="-185" dirty="0">
                <a:solidFill>
                  <a:srgbClr val="FFFFFF"/>
                </a:solidFill>
                <a:latin typeface="Tahoma"/>
                <a:cs typeface="Tahoma"/>
              </a:rPr>
              <a:t>Yo</a:t>
            </a:r>
            <a:r>
              <a:rPr sz="1200" b="1" spc="-15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1200" b="1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b="1" spc="-170" dirty="0">
                <a:solidFill>
                  <a:srgbClr val="FFFFFF"/>
                </a:solidFill>
                <a:latin typeface="Tahoma"/>
                <a:cs typeface="Tahoma"/>
              </a:rPr>
              <a:t>Can’</a:t>
            </a:r>
            <a:r>
              <a:rPr sz="1200" b="1" spc="-10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200" b="1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b="1" spc="-165" dirty="0">
                <a:solidFill>
                  <a:srgbClr val="FFFFFF"/>
                </a:solidFill>
                <a:latin typeface="Tahoma"/>
                <a:cs typeface="Tahoma"/>
              </a:rPr>
              <a:t>Control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466765" y="5460655"/>
            <a:ext cx="1983739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45" dirty="0">
                <a:solidFill>
                  <a:srgbClr val="231F20"/>
                </a:solidFill>
                <a:latin typeface="Tahoma"/>
                <a:cs typeface="Tahoma"/>
              </a:rPr>
              <a:t>Age</a:t>
            </a:r>
            <a:endParaRPr sz="1200">
              <a:latin typeface="Tahoma"/>
              <a:cs typeface="Tahoma"/>
            </a:endParaRPr>
          </a:p>
          <a:p>
            <a:pPr marL="121285" indent="-108585">
              <a:lnSpc>
                <a:spcPct val="100000"/>
              </a:lnSpc>
              <a:spcBef>
                <a:spcPts val="160"/>
              </a:spcBef>
              <a:buClr>
                <a:srgbClr val="231F20"/>
              </a:buClr>
              <a:buFont typeface="Tahoma"/>
              <a:buChar char="–"/>
              <a:tabLst>
                <a:tab pos="121920" algn="l"/>
              </a:tabLst>
            </a:pPr>
            <a:r>
              <a:rPr sz="1200" spc="-95" dirty="0">
                <a:solidFill>
                  <a:srgbClr val="231F20"/>
                </a:solidFill>
                <a:latin typeface="Tahoma"/>
                <a:cs typeface="Tahoma"/>
              </a:rPr>
              <a:t>Yo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u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ar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10" dirty="0">
                <a:solidFill>
                  <a:srgbClr val="231F20"/>
                </a:solidFill>
                <a:latin typeface="Tahoma"/>
                <a:cs typeface="Tahoma"/>
              </a:rPr>
              <a:t>ma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ag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4</a:t>
            </a:r>
            <a:r>
              <a:rPr sz="1200" spc="-125" dirty="0">
                <a:solidFill>
                  <a:srgbClr val="231F20"/>
                </a:solidFill>
                <a:latin typeface="Tahoma"/>
                <a:cs typeface="Tahoma"/>
              </a:rPr>
              <a:t>5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older</a:t>
            </a:r>
            <a:endParaRPr sz="1200">
              <a:latin typeface="Tahoma"/>
              <a:cs typeface="Tahoma"/>
            </a:endParaRPr>
          </a:p>
          <a:p>
            <a:pPr marL="114935" indent="-102235">
              <a:lnSpc>
                <a:spcPct val="100000"/>
              </a:lnSpc>
              <a:spcBef>
                <a:spcPts val="160"/>
              </a:spcBef>
              <a:buClr>
                <a:srgbClr val="231F20"/>
              </a:buClr>
              <a:buFont typeface="Tahoma"/>
              <a:buChar char="–"/>
              <a:tabLst>
                <a:tab pos="115570" algn="l"/>
              </a:tabLst>
            </a:pP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Yo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u</a:t>
            </a:r>
            <a:r>
              <a:rPr sz="12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ar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2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woma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2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Tahoma"/>
                <a:cs typeface="Tahoma"/>
              </a:rPr>
              <a:t>ag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70" dirty="0">
                <a:solidFill>
                  <a:srgbClr val="231F20"/>
                </a:solidFill>
                <a:latin typeface="Tahoma"/>
                <a:cs typeface="Tahoma"/>
              </a:rPr>
              <a:t> 5</a:t>
            </a:r>
            <a:r>
              <a:rPr sz="1200" spc="-125" dirty="0">
                <a:solidFill>
                  <a:srgbClr val="231F20"/>
                </a:solidFill>
                <a:latin typeface="Tahoma"/>
                <a:cs typeface="Tahoma"/>
              </a:rPr>
              <a:t>5</a:t>
            </a:r>
            <a:r>
              <a:rPr sz="12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Tahoma"/>
                <a:cs typeface="Tahoma"/>
              </a:rPr>
              <a:t>older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466765" y="6184402"/>
            <a:ext cx="1779270" cy="1035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5" dirty="0">
                <a:solidFill>
                  <a:srgbClr val="231F20"/>
                </a:solidFill>
                <a:latin typeface="Tahoma"/>
                <a:cs typeface="Tahoma"/>
              </a:rPr>
              <a:t>Famil</a:t>
            </a:r>
            <a:r>
              <a:rPr sz="1200" b="1" spc="-14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b="1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b="1" spc="-155" dirty="0">
                <a:solidFill>
                  <a:srgbClr val="231F20"/>
                </a:solidFill>
                <a:latin typeface="Tahoma"/>
                <a:cs typeface="Tahoma"/>
              </a:rPr>
              <a:t>History</a:t>
            </a:r>
            <a:endParaRPr sz="1200">
              <a:latin typeface="Tahoma"/>
              <a:cs typeface="Tahoma"/>
            </a:endParaRPr>
          </a:p>
          <a:p>
            <a:pPr marL="121285" marR="5080" indent="-108585">
              <a:lnSpc>
                <a:spcPct val="111100"/>
              </a:lnSpc>
              <a:buClr>
                <a:srgbClr val="231F20"/>
              </a:buClr>
              <a:buFont typeface="Tahoma"/>
              <a:buChar char="–"/>
              <a:tabLst>
                <a:tab pos="121920" algn="l"/>
              </a:tabLst>
            </a:pPr>
            <a:r>
              <a:rPr sz="1200" spc="-95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fathe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brothe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had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 hear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diseas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befor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ag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55</a:t>
            </a:r>
            <a:endParaRPr sz="1200">
              <a:latin typeface="Tahoma"/>
              <a:cs typeface="Tahoma"/>
            </a:endParaRPr>
          </a:p>
          <a:p>
            <a:pPr marL="121285" marR="5080" indent="-108585">
              <a:lnSpc>
                <a:spcPct val="111100"/>
              </a:lnSpc>
              <a:spcBef>
                <a:spcPts val="359"/>
              </a:spcBef>
              <a:buClr>
                <a:srgbClr val="231F20"/>
              </a:buClr>
              <a:buFont typeface="Tahoma"/>
              <a:buChar char="–"/>
              <a:tabLst>
                <a:tab pos="121920" algn="l"/>
              </a:tabLst>
            </a:pPr>
            <a:r>
              <a:rPr sz="1200" spc="-95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Tahoma"/>
                <a:cs typeface="Tahoma"/>
              </a:rPr>
              <a:t>mothe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siste</a:t>
            </a:r>
            <a:r>
              <a:rPr sz="1200" spc="-3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had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 hear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diseas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befor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ag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65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531100" y="5133376"/>
            <a:ext cx="198056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70" dirty="0">
                <a:solidFill>
                  <a:srgbClr val="FFFFFF"/>
                </a:solidFill>
                <a:latin typeface="Tahoma"/>
                <a:cs typeface="Tahoma"/>
              </a:rPr>
              <a:t>Ris</a:t>
            </a:r>
            <a:r>
              <a:rPr sz="1200" b="1" spc="-16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1200" b="1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b="1" spc="-180" dirty="0">
                <a:solidFill>
                  <a:srgbClr val="FFFFFF"/>
                </a:solidFill>
                <a:latin typeface="Tahoma"/>
                <a:cs typeface="Tahoma"/>
              </a:rPr>
              <a:t>Factor</a:t>
            </a:r>
            <a:r>
              <a:rPr sz="1200" b="1" spc="-14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200" b="1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b="1" spc="-220" dirty="0">
                <a:solidFill>
                  <a:srgbClr val="FFFFFF"/>
                </a:solidFill>
                <a:latin typeface="Tahoma"/>
                <a:cs typeface="Tahoma"/>
              </a:rPr>
              <a:t>Yo</a:t>
            </a:r>
            <a:r>
              <a:rPr sz="1200" b="1" spc="-18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1200" b="1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b="1" spc="-204" dirty="0">
                <a:solidFill>
                  <a:srgbClr val="FFFFFF"/>
                </a:solidFill>
                <a:latin typeface="Tahoma"/>
                <a:cs typeface="Tahoma"/>
              </a:rPr>
              <a:t>Ca</a:t>
            </a:r>
            <a:r>
              <a:rPr sz="1200" b="1" spc="-18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200" b="1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b="1" spc="-180" dirty="0">
                <a:solidFill>
                  <a:srgbClr val="FFFFFF"/>
                </a:solidFill>
                <a:latin typeface="Tahoma"/>
                <a:cs typeface="Tahoma"/>
              </a:rPr>
              <a:t>Hel</a:t>
            </a:r>
            <a:r>
              <a:rPr sz="1200" b="1" spc="-17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1200" b="1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b="1" spc="-200" dirty="0">
                <a:solidFill>
                  <a:srgbClr val="FFFFFF"/>
                </a:solidFill>
                <a:latin typeface="Tahoma"/>
                <a:cs typeface="Tahoma"/>
              </a:rPr>
              <a:t>Manage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531100" y="5450825"/>
            <a:ext cx="19602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85" dirty="0">
                <a:solidFill>
                  <a:srgbClr val="231F20"/>
                </a:solidFill>
                <a:latin typeface="Tahoma"/>
                <a:cs typeface="Tahoma"/>
              </a:rPr>
              <a:t>High</a:t>
            </a:r>
            <a:r>
              <a:rPr sz="1200" b="1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b="1" spc="-160" dirty="0">
                <a:solidFill>
                  <a:srgbClr val="231F20"/>
                </a:solidFill>
                <a:latin typeface="Tahoma"/>
                <a:cs typeface="Tahoma"/>
              </a:rPr>
              <a:t>cholestero</a:t>
            </a:r>
            <a:r>
              <a:rPr sz="1200" b="1" spc="-8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b="1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b="1" spc="-200" dirty="0">
                <a:solidFill>
                  <a:srgbClr val="231F20"/>
                </a:solidFill>
                <a:latin typeface="Tahoma"/>
                <a:cs typeface="Tahoma"/>
              </a:rPr>
              <a:t>an</a:t>
            </a:r>
            <a:r>
              <a:rPr sz="1200" b="1" spc="-18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200" b="1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b="1" spc="-150" dirty="0">
                <a:solidFill>
                  <a:srgbClr val="231F20"/>
                </a:solidFill>
                <a:latin typeface="Tahoma"/>
                <a:cs typeface="Tahoma"/>
              </a:rPr>
              <a:t>triglycerides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7531100" y="5768274"/>
            <a:ext cx="11703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85" dirty="0">
                <a:solidFill>
                  <a:srgbClr val="231F20"/>
                </a:solidFill>
                <a:latin typeface="Tahoma"/>
                <a:cs typeface="Tahoma"/>
              </a:rPr>
              <a:t>High</a:t>
            </a:r>
            <a:r>
              <a:rPr sz="1200" b="1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b="1" spc="-170" dirty="0">
                <a:solidFill>
                  <a:srgbClr val="231F20"/>
                </a:solidFill>
                <a:latin typeface="Tahoma"/>
                <a:cs typeface="Tahoma"/>
              </a:rPr>
              <a:t>bloo</a:t>
            </a:r>
            <a:r>
              <a:rPr sz="1200" b="1" spc="-17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200" b="1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b="1" spc="-175" dirty="0">
                <a:solidFill>
                  <a:srgbClr val="231F20"/>
                </a:solidFill>
                <a:latin typeface="Tahoma"/>
                <a:cs typeface="Tahoma"/>
              </a:rPr>
              <a:t>pressure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531100" y="6085723"/>
            <a:ext cx="5302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75" dirty="0">
                <a:solidFill>
                  <a:srgbClr val="231F20"/>
                </a:solidFill>
                <a:latin typeface="Tahoma"/>
                <a:cs typeface="Tahoma"/>
              </a:rPr>
              <a:t>Diabetes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531100" y="6403173"/>
            <a:ext cx="15621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60" dirty="0">
                <a:solidFill>
                  <a:srgbClr val="231F20"/>
                </a:solidFill>
                <a:latin typeface="Tahoma"/>
                <a:cs typeface="Tahoma"/>
              </a:rPr>
              <a:t>Being</a:t>
            </a:r>
            <a:r>
              <a:rPr sz="1200" b="1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b="1" spc="-190" dirty="0">
                <a:solidFill>
                  <a:srgbClr val="231F20"/>
                </a:solidFill>
                <a:latin typeface="Tahoma"/>
                <a:cs typeface="Tahoma"/>
              </a:rPr>
              <a:t>overweigh</a:t>
            </a:r>
            <a:r>
              <a:rPr sz="1200" b="1" spc="-12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b="1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b="1" spc="-204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b="1" spc="-13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b="1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b="1" spc="-180" dirty="0">
                <a:solidFill>
                  <a:srgbClr val="231F20"/>
                </a:solidFill>
                <a:latin typeface="Tahoma"/>
                <a:cs typeface="Tahoma"/>
              </a:rPr>
              <a:t>obese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531100" y="6720622"/>
            <a:ext cx="10598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75" dirty="0">
                <a:solidFill>
                  <a:srgbClr val="231F20"/>
                </a:solidFill>
                <a:latin typeface="Tahoma"/>
                <a:cs typeface="Tahoma"/>
              </a:rPr>
              <a:t>Cigarett</a:t>
            </a:r>
            <a:r>
              <a:rPr sz="1200" b="1" spc="-18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b="1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b="1" spc="-200" dirty="0">
                <a:solidFill>
                  <a:srgbClr val="231F20"/>
                </a:solidFill>
                <a:latin typeface="Tahoma"/>
                <a:cs typeface="Tahoma"/>
              </a:rPr>
              <a:t>smoking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7531100" y="7038071"/>
            <a:ext cx="968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60" dirty="0">
                <a:solidFill>
                  <a:srgbClr val="231F20"/>
                </a:solidFill>
                <a:latin typeface="Tahoma"/>
                <a:cs typeface="Tahoma"/>
              </a:rPr>
              <a:t>Lac</a:t>
            </a:r>
            <a:r>
              <a:rPr sz="1200" b="1" spc="-145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200" b="1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b="1" spc="-22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b="1" spc="-125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200" b="1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b="1" spc="-145" dirty="0">
                <a:solidFill>
                  <a:srgbClr val="231F20"/>
                </a:solidFill>
                <a:latin typeface="Tahoma"/>
                <a:cs typeface="Tahoma"/>
              </a:rPr>
              <a:t>exercise</a:t>
            </a:r>
            <a:endParaRPr sz="1200">
              <a:latin typeface="Tahoma"/>
              <a:cs typeface="Tahoma"/>
            </a:endParaRPr>
          </a:p>
        </p:txBody>
      </p:sp>
      <p:graphicFrame>
        <p:nvGraphicFramePr>
          <p:cNvPr id="79" name="object 79"/>
          <p:cNvGraphicFramePr>
            <a:graphicFrameLocks noGrp="1"/>
          </p:cNvGraphicFramePr>
          <p:nvPr/>
        </p:nvGraphicFramePr>
        <p:xfrm>
          <a:off x="469963" y="1481391"/>
          <a:ext cx="4356059" cy="14112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388"/>
                <a:gridCol w="1954844"/>
                <a:gridCol w="2120439"/>
                <a:gridCol w="140388"/>
              </a:tblGrid>
              <a:tr h="49834">
                <a:tc>
                  <a:txBody>
                    <a:bodyPr/>
                    <a:lstStyle/>
                    <a:p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25399">
                      <a:solidFill>
                        <a:srgbClr val="005AA8"/>
                      </a:solidFill>
                      <a:prstDash val="solid"/>
                    </a:lnB>
                    <a:solidFill>
                      <a:srgbClr val="005AA8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25399">
                      <a:solidFill>
                        <a:srgbClr val="005AA8"/>
                      </a:solidFill>
                      <a:prstDash val="solid"/>
                    </a:lnB>
                    <a:solidFill>
                      <a:srgbClr val="005AA8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25399">
                      <a:solidFill>
                        <a:srgbClr val="005AA8"/>
                      </a:solidFill>
                      <a:prstDash val="solid"/>
                    </a:lnB>
                    <a:solidFill>
                      <a:srgbClr val="005AA8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25399">
                      <a:solidFill>
                        <a:srgbClr val="005AA8"/>
                      </a:solidFill>
                      <a:prstDash val="solid"/>
                    </a:lnR>
                    <a:solidFill>
                      <a:srgbClr val="005AA8"/>
                    </a:solidFill>
                  </a:tcPr>
                </a:tc>
              </a:tr>
              <a:tr h="300812">
                <a:tc gridSpan="2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Total</a:t>
                      </a:r>
                      <a:r>
                        <a:rPr sz="13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Cholesterol</a:t>
                      </a:r>
                      <a:r>
                        <a:rPr sz="13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(mg/dL)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5399">
                      <a:solidFill>
                        <a:srgbClr val="005AA8"/>
                      </a:solidFill>
                      <a:prstDash val="solid"/>
                    </a:lnL>
                    <a:lnR w="9518">
                      <a:solidFill>
                        <a:srgbClr val="FFFFFF"/>
                      </a:solidFill>
                      <a:prstDash val="solid"/>
                    </a:lnR>
                    <a:lnT w="25399">
                      <a:solidFill>
                        <a:srgbClr val="005AA8"/>
                      </a:solidFill>
                      <a:prstDash val="solid"/>
                    </a:lnT>
                    <a:solidFill>
                      <a:srgbClr val="005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What</a:t>
                      </a:r>
                      <a:r>
                        <a:rPr sz="13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It</a:t>
                      </a:r>
                      <a:r>
                        <a:rPr sz="13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Means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18">
                      <a:solidFill>
                        <a:srgbClr val="FFFFFF"/>
                      </a:solidFill>
                      <a:prstDash val="solid"/>
                    </a:lnL>
                    <a:lnT w="25399">
                      <a:solidFill>
                        <a:srgbClr val="005AA8"/>
                      </a:solidFill>
                      <a:prstDash val="solid"/>
                    </a:lnT>
                    <a:solidFill>
                      <a:srgbClr val="005AA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5399">
                      <a:solidFill>
                        <a:srgbClr val="005AA8"/>
                      </a:solidFill>
                      <a:prstDash val="solid"/>
                    </a:lnR>
                    <a:solidFill>
                      <a:srgbClr val="005AA8"/>
                    </a:solidFill>
                  </a:tcPr>
                </a:tc>
              </a:tr>
              <a:tr h="275082">
                <a:tc gridSpan="2"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Less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than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5399">
                      <a:solidFill>
                        <a:srgbClr val="005AA8"/>
                      </a:solidFill>
                      <a:prstDash val="solid"/>
                    </a:lnL>
                    <a:lnR w="6350">
                      <a:solidFill>
                        <a:srgbClr val="005AA8"/>
                      </a:solidFill>
                      <a:prstDash val="solid"/>
                    </a:lnR>
                    <a:lnB w="6350">
                      <a:solidFill>
                        <a:srgbClr val="005AA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Desirable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5AA8"/>
                      </a:solidFill>
                      <a:prstDash val="solid"/>
                    </a:lnL>
                    <a:lnR w="25399">
                      <a:solidFill>
                        <a:srgbClr val="005AA8"/>
                      </a:solidFill>
                      <a:prstDash val="solid"/>
                    </a:lnR>
                    <a:lnB w="6350">
                      <a:solidFill>
                        <a:srgbClr val="005AA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6108">
                <a:tc gridSpan="2"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200-239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5399">
                      <a:solidFill>
                        <a:srgbClr val="005AA8"/>
                      </a:solidFill>
                      <a:prstDash val="solid"/>
                    </a:lnL>
                    <a:lnR w="6350">
                      <a:solidFill>
                        <a:srgbClr val="005AA8"/>
                      </a:solidFill>
                      <a:prstDash val="solid"/>
                    </a:lnR>
                    <a:lnT w="6350">
                      <a:solidFill>
                        <a:srgbClr val="005AA8"/>
                      </a:solidFill>
                      <a:prstDash val="solid"/>
                    </a:lnT>
                    <a:lnB w="6350">
                      <a:solidFill>
                        <a:srgbClr val="005AA8"/>
                      </a:solidFill>
                      <a:prstDash val="solid"/>
                    </a:lnB>
                    <a:solidFill>
                      <a:srgbClr val="DBD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Borderline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high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5AA8"/>
                      </a:solidFill>
                      <a:prstDash val="solid"/>
                    </a:lnL>
                    <a:lnR w="25399">
                      <a:solidFill>
                        <a:srgbClr val="005AA8"/>
                      </a:solidFill>
                      <a:prstDash val="solid"/>
                    </a:lnR>
                    <a:lnT w="6350">
                      <a:solidFill>
                        <a:srgbClr val="005AA8"/>
                      </a:solidFill>
                      <a:prstDash val="solid"/>
                    </a:lnT>
                    <a:lnB w="6350">
                      <a:solidFill>
                        <a:srgbClr val="005AA8"/>
                      </a:solidFill>
                      <a:prstDash val="solid"/>
                    </a:lnB>
                    <a:solidFill>
                      <a:srgbClr val="DBD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5661">
                <a:tc gridSpan="2"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240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and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above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5399">
                      <a:solidFill>
                        <a:srgbClr val="005AA8"/>
                      </a:solidFill>
                      <a:prstDash val="solid"/>
                    </a:lnL>
                    <a:lnR w="6350">
                      <a:solidFill>
                        <a:srgbClr val="005AA8"/>
                      </a:solidFill>
                      <a:prstDash val="solid"/>
                    </a:lnR>
                    <a:lnT w="6350">
                      <a:solidFill>
                        <a:srgbClr val="005AA8"/>
                      </a:solidFill>
                      <a:prstDash val="solid"/>
                    </a:lnT>
                    <a:lnB w="25399">
                      <a:solidFill>
                        <a:srgbClr val="005AA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High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5AA8"/>
                      </a:solidFill>
                      <a:prstDash val="solid"/>
                    </a:lnL>
                    <a:lnT w="6350">
                      <a:solidFill>
                        <a:srgbClr val="005AA8"/>
                      </a:solidFill>
                      <a:prstDash val="solid"/>
                    </a:lnT>
                    <a:lnB w="25399">
                      <a:solidFill>
                        <a:srgbClr val="005AA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6350">
                      <a:solidFill>
                        <a:srgbClr val="005AA8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0" name="object 80"/>
          <p:cNvGraphicFramePr>
            <a:graphicFrameLocks noGrp="1"/>
          </p:cNvGraphicFramePr>
          <p:nvPr/>
        </p:nvGraphicFramePr>
        <p:xfrm>
          <a:off x="450850" y="2782747"/>
          <a:ext cx="4380227" cy="17465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8200"/>
                <a:gridCol w="2118953"/>
                <a:gridCol w="153074"/>
              </a:tblGrid>
              <a:tr h="350647"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LDL</a:t>
                      </a:r>
                      <a:r>
                        <a:rPr sz="13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Cholesterol</a:t>
                      </a:r>
                      <a:r>
                        <a:rPr sz="13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(mg/dL)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5400">
                      <a:solidFill>
                        <a:srgbClr val="005AA8"/>
                      </a:solidFill>
                      <a:prstDash val="solid"/>
                    </a:lnL>
                    <a:lnR w="15875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005AA8"/>
                      </a:solidFill>
                      <a:prstDash val="solid"/>
                    </a:lnT>
                    <a:lnB w="25400">
                      <a:solidFill>
                        <a:srgbClr val="005AA8"/>
                      </a:solidFill>
                      <a:prstDash val="solid"/>
                    </a:lnB>
                    <a:solidFill>
                      <a:srgbClr val="005AA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What</a:t>
                      </a:r>
                      <a:r>
                        <a:rPr sz="13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It</a:t>
                      </a:r>
                      <a:r>
                        <a:rPr sz="13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Means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875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005AA8"/>
                      </a:solidFill>
                      <a:prstDash val="solid"/>
                    </a:lnR>
                    <a:lnT w="25400">
                      <a:solidFill>
                        <a:srgbClr val="005AA8"/>
                      </a:solidFill>
                      <a:prstDash val="solid"/>
                    </a:lnT>
                    <a:lnB w="25400">
                      <a:solidFill>
                        <a:srgbClr val="005AA8"/>
                      </a:solidFill>
                      <a:prstDash val="solid"/>
                    </a:lnB>
                    <a:solidFill>
                      <a:srgbClr val="005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5082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Less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than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5400">
                      <a:solidFill>
                        <a:srgbClr val="005AA8"/>
                      </a:solidFill>
                      <a:prstDash val="solid"/>
                    </a:lnL>
                    <a:lnR w="6350">
                      <a:solidFill>
                        <a:srgbClr val="005AA8"/>
                      </a:solidFill>
                      <a:prstDash val="solid"/>
                    </a:lnR>
                    <a:lnT w="25400">
                      <a:solidFill>
                        <a:srgbClr val="005AA8"/>
                      </a:solidFill>
                      <a:prstDash val="solid"/>
                    </a:lnT>
                    <a:lnB w="6350">
                      <a:solidFill>
                        <a:srgbClr val="005AA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Very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good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5AA8"/>
                      </a:solidFill>
                      <a:prstDash val="solid"/>
                    </a:lnL>
                    <a:lnT w="25400">
                      <a:solidFill>
                        <a:srgbClr val="005AA8"/>
                      </a:solidFill>
                      <a:prstDash val="solid"/>
                    </a:lnT>
                    <a:lnB w="6350">
                      <a:solidFill>
                        <a:srgbClr val="005AA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6108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100-129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5400">
                      <a:solidFill>
                        <a:srgbClr val="005AA8"/>
                      </a:solidFill>
                      <a:prstDash val="solid"/>
                    </a:lnL>
                    <a:lnR w="6350">
                      <a:solidFill>
                        <a:srgbClr val="005AA8"/>
                      </a:solidFill>
                      <a:prstDash val="solid"/>
                    </a:lnR>
                    <a:lnT w="6350">
                      <a:solidFill>
                        <a:srgbClr val="005AA8"/>
                      </a:solidFill>
                      <a:prstDash val="solid"/>
                    </a:lnT>
                    <a:lnB w="6350">
                      <a:solidFill>
                        <a:srgbClr val="005AA8"/>
                      </a:solidFill>
                      <a:prstDash val="solid"/>
                    </a:lnB>
                    <a:solidFill>
                      <a:srgbClr val="DBDF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Good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5AA8"/>
                      </a:solidFill>
                      <a:prstDash val="solid"/>
                    </a:lnL>
                    <a:lnR w="6350">
                      <a:solidFill>
                        <a:srgbClr val="005AA8"/>
                      </a:solidFill>
                      <a:prstDash val="solid"/>
                    </a:lnR>
                    <a:lnT w="6350">
                      <a:solidFill>
                        <a:srgbClr val="005AA8"/>
                      </a:solidFill>
                      <a:prstDash val="solid"/>
                    </a:lnT>
                    <a:lnB w="6350">
                      <a:solidFill>
                        <a:srgbClr val="005AA8"/>
                      </a:solidFill>
                      <a:prstDash val="solid"/>
                    </a:lnB>
                    <a:solidFill>
                      <a:srgbClr val="DBD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101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130-159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5400">
                      <a:solidFill>
                        <a:srgbClr val="005AA8"/>
                      </a:solidFill>
                      <a:prstDash val="solid"/>
                    </a:lnL>
                    <a:lnR w="6350">
                      <a:solidFill>
                        <a:srgbClr val="005AA8"/>
                      </a:solidFill>
                      <a:prstDash val="solid"/>
                    </a:lnR>
                    <a:lnT w="6350">
                      <a:solidFill>
                        <a:srgbClr val="005AA8"/>
                      </a:solidFill>
                      <a:prstDash val="solid"/>
                    </a:lnT>
                    <a:lnB w="6350">
                      <a:solidFill>
                        <a:srgbClr val="005AA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Borderline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high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5AA8"/>
                      </a:solidFill>
                      <a:prstDash val="solid"/>
                    </a:lnL>
                    <a:lnT w="6350">
                      <a:solidFill>
                        <a:srgbClr val="005AA8"/>
                      </a:solidFill>
                      <a:prstDash val="solid"/>
                    </a:lnT>
                    <a:lnB w="6350">
                      <a:solidFill>
                        <a:srgbClr val="005AA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6108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160-189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5400">
                      <a:solidFill>
                        <a:srgbClr val="005AA8"/>
                      </a:solidFill>
                      <a:prstDash val="solid"/>
                    </a:lnL>
                    <a:lnR w="6350">
                      <a:solidFill>
                        <a:srgbClr val="005AA8"/>
                      </a:solidFill>
                      <a:prstDash val="solid"/>
                    </a:lnR>
                    <a:lnT w="6350">
                      <a:solidFill>
                        <a:srgbClr val="005AA8"/>
                      </a:solidFill>
                      <a:prstDash val="solid"/>
                    </a:lnT>
                    <a:lnB w="6350">
                      <a:solidFill>
                        <a:srgbClr val="005AA8"/>
                      </a:solidFill>
                      <a:prstDash val="solid"/>
                    </a:lnB>
                    <a:solidFill>
                      <a:srgbClr val="DBDF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High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5AA8"/>
                      </a:solidFill>
                      <a:prstDash val="solid"/>
                    </a:lnL>
                    <a:lnR w="6350">
                      <a:solidFill>
                        <a:srgbClr val="005AA8"/>
                      </a:solidFill>
                      <a:prstDash val="solid"/>
                    </a:lnR>
                    <a:lnT w="6350">
                      <a:solidFill>
                        <a:srgbClr val="005AA8"/>
                      </a:solidFill>
                      <a:prstDash val="solid"/>
                    </a:lnT>
                    <a:lnB w="6350">
                      <a:solidFill>
                        <a:srgbClr val="005AA8"/>
                      </a:solidFill>
                      <a:prstDash val="solid"/>
                    </a:lnB>
                    <a:solidFill>
                      <a:srgbClr val="DBD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863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190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and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above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5400">
                      <a:solidFill>
                        <a:srgbClr val="005AA8"/>
                      </a:solidFill>
                      <a:prstDash val="solid"/>
                    </a:lnL>
                    <a:lnR w="6350">
                      <a:solidFill>
                        <a:srgbClr val="005AA8"/>
                      </a:solidFill>
                      <a:prstDash val="solid"/>
                    </a:lnR>
                    <a:lnT w="6350">
                      <a:solidFill>
                        <a:srgbClr val="005AA8"/>
                      </a:solidFill>
                      <a:prstDash val="solid"/>
                    </a:lnT>
                    <a:lnB w="25400">
                      <a:solidFill>
                        <a:srgbClr val="005AA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Very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high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5AA8"/>
                      </a:solidFill>
                      <a:prstDash val="solid"/>
                    </a:lnL>
                    <a:lnT w="6350">
                      <a:solidFill>
                        <a:srgbClr val="005AA8"/>
                      </a:solidFill>
                      <a:prstDash val="solid"/>
                    </a:lnT>
                    <a:lnB w="25400">
                      <a:solidFill>
                        <a:srgbClr val="005AA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6350">
                      <a:solidFill>
                        <a:srgbClr val="005AA8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29200" y="0"/>
            <a:ext cx="5029200" cy="7772400"/>
          </a:xfrm>
          <a:custGeom>
            <a:avLst/>
            <a:gdLst/>
            <a:ahLst/>
            <a:cxnLst/>
            <a:rect l="l" t="t" r="r" b="b"/>
            <a:pathLst>
              <a:path w="5029200" h="7772400">
                <a:moveTo>
                  <a:pt x="0" y="7772400"/>
                </a:moveTo>
                <a:lnTo>
                  <a:pt x="5029200" y="7772400"/>
                </a:lnTo>
                <a:lnTo>
                  <a:pt x="5029200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5AA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5029200" cy="7772400"/>
          </a:xfrm>
          <a:custGeom>
            <a:avLst/>
            <a:gdLst/>
            <a:ahLst/>
            <a:cxnLst/>
            <a:rect l="l" t="t" r="r" b="b"/>
            <a:pathLst>
              <a:path w="5029200" h="7772400">
                <a:moveTo>
                  <a:pt x="0" y="7772400"/>
                </a:moveTo>
                <a:lnTo>
                  <a:pt x="5029200" y="7772400"/>
                </a:lnTo>
                <a:lnTo>
                  <a:pt x="5029200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A7E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458471"/>
            <a:ext cx="4927600" cy="7313930"/>
          </a:xfrm>
          <a:custGeom>
            <a:avLst/>
            <a:gdLst/>
            <a:ahLst/>
            <a:cxnLst/>
            <a:rect l="l" t="t" r="r" b="b"/>
            <a:pathLst>
              <a:path w="4927600" h="7313930">
                <a:moveTo>
                  <a:pt x="4899736" y="0"/>
                </a:moveTo>
                <a:lnTo>
                  <a:pt x="182262" y="0"/>
                </a:lnTo>
                <a:lnTo>
                  <a:pt x="143384" y="4260"/>
                </a:lnTo>
                <a:lnTo>
                  <a:pt x="106611" y="16590"/>
                </a:lnTo>
                <a:lnTo>
                  <a:pt x="73157" y="36498"/>
                </a:lnTo>
                <a:lnTo>
                  <a:pt x="44363" y="63378"/>
                </a:lnTo>
                <a:lnTo>
                  <a:pt x="22201" y="95465"/>
                </a:lnTo>
                <a:lnTo>
                  <a:pt x="7400" y="131329"/>
                </a:lnTo>
                <a:lnTo>
                  <a:pt x="472" y="169730"/>
                </a:lnTo>
                <a:lnTo>
                  <a:pt x="0" y="182879"/>
                </a:lnTo>
                <a:lnTo>
                  <a:pt x="0" y="7313928"/>
                </a:lnTo>
                <a:lnTo>
                  <a:pt x="4919797" y="7313928"/>
                </a:lnTo>
                <a:lnTo>
                  <a:pt x="4920358" y="7148925"/>
                </a:lnTo>
                <a:lnTo>
                  <a:pt x="4921407" y="6819736"/>
                </a:lnTo>
                <a:lnTo>
                  <a:pt x="4922574" y="6422045"/>
                </a:lnTo>
                <a:lnTo>
                  <a:pt x="4923781" y="5967269"/>
                </a:lnTo>
                <a:lnTo>
                  <a:pt x="4924946" y="5466825"/>
                </a:lnTo>
                <a:lnTo>
                  <a:pt x="4925990" y="4932130"/>
                </a:lnTo>
                <a:lnTo>
                  <a:pt x="4926831" y="4374602"/>
                </a:lnTo>
                <a:lnTo>
                  <a:pt x="4927390" y="3805656"/>
                </a:lnTo>
                <a:lnTo>
                  <a:pt x="4927586" y="3236710"/>
                </a:lnTo>
                <a:lnTo>
                  <a:pt x="4927338" y="2679182"/>
                </a:lnTo>
                <a:lnTo>
                  <a:pt x="4926566" y="2144487"/>
                </a:lnTo>
                <a:lnTo>
                  <a:pt x="4925189" y="1644043"/>
                </a:lnTo>
                <a:lnTo>
                  <a:pt x="4923128" y="1189267"/>
                </a:lnTo>
                <a:lnTo>
                  <a:pt x="4920302" y="791576"/>
                </a:lnTo>
                <a:lnTo>
                  <a:pt x="4916630" y="462387"/>
                </a:lnTo>
                <a:lnTo>
                  <a:pt x="4912032" y="213116"/>
                </a:lnTo>
                <a:lnTo>
                  <a:pt x="4906427" y="55182"/>
                </a:lnTo>
                <a:lnTo>
                  <a:pt x="4899736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1882" y="2200655"/>
            <a:ext cx="2931160" cy="238760"/>
          </a:xfrm>
          <a:custGeom>
            <a:avLst/>
            <a:gdLst/>
            <a:ahLst/>
            <a:cxnLst/>
            <a:rect l="l" t="t" r="r" b="b"/>
            <a:pathLst>
              <a:path w="2931160" h="238760">
                <a:moveTo>
                  <a:pt x="101529" y="0"/>
                </a:moveTo>
                <a:lnTo>
                  <a:pt x="56612" y="561"/>
                </a:lnTo>
                <a:lnTo>
                  <a:pt x="17587" y="8769"/>
                </a:lnTo>
                <a:lnTo>
                  <a:pt x="798" y="51145"/>
                </a:lnTo>
                <a:lnTo>
                  <a:pt x="0" y="161688"/>
                </a:lnTo>
                <a:lnTo>
                  <a:pt x="491" y="181976"/>
                </a:lnTo>
                <a:lnTo>
                  <a:pt x="8699" y="221000"/>
                </a:lnTo>
                <a:lnTo>
                  <a:pt x="51075" y="237789"/>
                </a:lnTo>
                <a:lnTo>
                  <a:pt x="93310" y="238656"/>
                </a:lnTo>
                <a:lnTo>
                  <a:pt x="2854271" y="238588"/>
                </a:lnTo>
                <a:lnTo>
                  <a:pt x="2903795" y="234168"/>
                </a:lnTo>
                <a:lnTo>
                  <a:pt x="2928689" y="202737"/>
                </a:lnTo>
                <a:lnTo>
                  <a:pt x="2931129" y="161688"/>
                </a:lnTo>
                <a:lnTo>
                  <a:pt x="2931172" y="76970"/>
                </a:lnTo>
                <a:lnTo>
                  <a:pt x="2930680" y="56682"/>
                </a:lnTo>
                <a:lnTo>
                  <a:pt x="2922472" y="17657"/>
                </a:lnTo>
                <a:lnTo>
                  <a:pt x="2880096" y="868"/>
                </a:lnTo>
                <a:lnTo>
                  <a:pt x="101529" y="0"/>
                </a:lnTo>
                <a:close/>
              </a:path>
            </a:pathLst>
          </a:custGeom>
          <a:solidFill>
            <a:srgbClr val="005AA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1619" y="2129853"/>
            <a:ext cx="409444" cy="4128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7240" y="2350317"/>
            <a:ext cx="635" cy="0"/>
          </a:xfrm>
          <a:custGeom>
            <a:avLst/>
            <a:gdLst/>
            <a:ahLst/>
            <a:cxnLst/>
            <a:rect l="l" t="t" r="r" b="b"/>
            <a:pathLst>
              <a:path w="634">
                <a:moveTo>
                  <a:pt x="1171" y="0"/>
                </a:moveTo>
                <a:lnTo>
                  <a:pt x="1329" y="0"/>
                </a:lnTo>
              </a:path>
            </a:pathLst>
          </a:custGeom>
          <a:ln w="3959">
            <a:solidFill>
              <a:srgbClr val="AFA49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86853" y="2148281"/>
            <a:ext cx="16128" cy="138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29835" y="2214105"/>
            <a:ext cx="64866" cy="1216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3419" y="2247849"/>
            <a:ext cx="33171" cy="39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7555" y="2152726"/>
            <a:ext cx="283984" cy="17842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5091" y="2277478"/>
            <a:ext cx="229082" cy="7265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9071" y="2214105"/>
            <a:ext cx="194742" cy="7801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2660" y="2485389"/>
            <a:ext cx="29857" cy="2851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5086" y="2409101"/>
            <a:ext cx="87071" cy="9503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1106" y="2352929"/>
            <a:ext cx="108115" cy="15354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7981" y="2331148"/>
            <a:ext cx="178460" cy="16915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94651" y="2363762"/>
            <a:ext cx="95580" cy="11924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0257" y="2294712"/>
            <a:ext cx="104482" cy="11570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71882" y="2494508"/>
            <a:ext cx="70216" cy="2520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3656" y="2343848"/>
            <a:ext cx="209334" cy="18524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40727" y="2320632"/>
            <a:ext cx="211709" cy="18310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7310" y="4009491"/>
            <a:ext cx="2937510" cy="238760"/>
          </a:xfrm>
          <a:custGeom>
            <a:avLst/>
            <a:gdLst/>
            <a:ahLst/>
            <a:cxnLst/>
            <a:rect l="l" t="t" r="r" b="b"/>
            <a:pathLst>
              <a:path w="2937510" h="238760">
                <a:moveTo>
                  <a:pt x="101529" y="0"/>
                </a:moveTo>
                <a:lnTo>
                  <a:pt x="56612" y="561"/>
                </a:lnTo>
                <a:lnTo>
                  <a:pt x="17587" y="8769"/>
                </a:lnTo>
                <a:lnTo>
                  <a:pt x="798" y="51145"/>
                </a:lnTo>
                <a:lnTo>
                  <a:pt x="0" y="161688"/>
                </a:lnTo>
                <a:lnTo>
                  <a:pt x="491" y="181976"/>
                </a:lnTo>
                <a:lnTo>
                  <a:pt x="8699" y="221000"/>
                </a:lnTo>
                <a:lnTo>
                  <a:pt x="51075" y="237789"/>
                </a:lnTo>
                <a:lnTo>
                  <a:pt x="93310" y="238656"/>
                </a:lnTo>
                <a:lnTo>
                  <a:pt x="2860469" y="238588"/>
                </a:lnTo>
                <a:lnTo>
                  <a:pt x="2909993" y="234168"/>
                </a:lnTo>
                <a:lnTo>
                  <a:pt x="2934887" y="202737"/>
                </a:lnTo>
                <a:lnTo>
                  <a:pt x="2937326" y="161688"/>
                </a:lnTo>
                <a:lnTo>
                  <a:pt x="2937369" y="76970"/>
                </a:lnTo>
                <a:lnTo>
                  <a:pt x="2936878" y="56682"/>
                </a:lnTo>
                <a:lnTo>
                  <a:pt x="2928670" y="17657"/>
                </a:lnTo>
                <a:lnTo>
                  <a:pt x="2886294" y="868"/>
                </a:lnTo>
                <a:lnTo>
                  <a:pt x="101529" y="0"/>
                </a:lnTo>
                <a:close/>
              </a:path>
            </a:pathLst>
          </a:custGeom>
          <a:solidFill>
            <a:srgbClr val="005AA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77570" y="3925620"/>
            <a:ext cx="439166" cy="44804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1026" y="5865037"/>
            <a:ext cx="2922905" cy="238760"/>
          </a:xfrm>
          <a:custGeom>
            <a:avLst/>
            <a:gdLst/>
            <a:ahLst/>
            <a:cxnLst/>
            <a:rect l="l" t="t" r="r" b="b"/>
            <a:pathLst>
              <a:path w="2922904" h="238760">
                <a:moveTo>
                  <a:pt x="101529" y="0"/>
                </a:moveTo>
                <a:lnTo>
                  <a:pt x="56612" y="561"/>
                </a:lnTo>
                <a:lnTo>
                  <a:pt x="17587" y="8769"/>
                </a:lnTo>
                <a:lnTo>
                  <a:pt x="798" y="51145"/>
                </a:lnTo>
                <a:lnTo>
                  <a:pt x="0" y="161688"/>
                </a:lnTo>
                <a:lnTo>
                  <a:pt x="491" y="181976"/>
                </a:lnTo>
                <a:lnTo>
                  <a:pt x="8699" y="221000"/>
                </a:lnTo>
                <a:lnTo>
                  <a:pt x="51075" y="237789"/>
                </a:lnTo>
                <a:lnTo>
                  <a:pt x="93310" y="238656"/>
                </a:lnTo>
                <a:lnTo>
                  <a:pt x="2845445" y="238588"/>
                </a:lnTo>
                <a:lnTo>
                  <a:pt x="2894968" y="234168"/>
                </a:lnTo>
                <a:lnTo>
                  <a:pt x="2919862" y="202737"/>
                </a:lnTo>
                <a:lnTo>
                  <a:pt x="2922302" y="161688"/>
                </a:lnTo>
                <a:lnTo>
                  <a:pt x="2922345" y="76970"/>
                </a:lnTo>
                <a:lnTo>
                  <a:pt x="2921854" y="56682"/>
                </a:lnTo>
                <a:lnTo>
                  <a:pt x="2913645" y="17657"/>
                </a:lnTo>
                <a:lnTo>
                  <a:pt x="2871270" y="868"/>
                </a:lnTo>
                <a:lnTo>
                  <a:pt x="101529" y="0"/>
                </a:lnTo>
                <a:close/>
              </a:path>
            </a:pathLst>
          </a:custGeom>
          <a:solidFill>
            <a:srgbClr val="005AA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38860" y="2561831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5" h="130810">
                <a:moveTo>
                  <a:pt x="0" y="130746"/>
                </a:moveTo>
                <a:lnTo>
                  <a:pt x="138595" y="130746"/>
                </a:lnTo>
                <a:lnTo>
                  <a:pt x="138595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solidFill>
            <a:srgbClr val="E0E4F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38860" y="2561831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5" h="130810">
                <a:moveTo>
                  <a:pt x="0" y="130746"/>
                </a:moveTo>
                <a:lnTo>
                  <a:pt x="138595" y="130746"/>
                </a:lnTo>
                <a:lnTo>
                  <a:pt x="138595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ln w="10388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37424" y="2817748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5" h="130810">
                <a:moveTo>
                  <a:pt x="0" y="130746"/>
                </a:moveTo>
                <a:lnTo>
                  <a:pt x="138595" y="130746"/>
                </a:lnTo>
                <a:lnTo>
                  <a:pt x="138595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solidFill>
            <a:srgbClr val="E0E4F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37424" y="2817748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5" h="130810">
                <a:moveTo>
                  <a:pt x="0" y="130746"/>
                </a:moveTo>
                <a:lnTo>
                  <a:pt x="138595" y="130746"/>
                </a:lnTo>
                <a:lnTo>
                  <a:pt x="138595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ln w="10388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38225" y="6943038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5" h="130809">
                <a:moveTo>
                  <a:pt x="0" y="130746"/>
                </a:moveTo>
                <a:lnTo>
                  <a:pt x="138595" y="130746"/>
                </a:lnTo>
                <a:lnTo>
                  <a:pt x="138595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solidFill>
            <a:srgbClr val="E0E4F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38225" y="6943038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5" h="130809">
                <a:moveTo>
                  <a:pt x="0" y="130746"/>
                </a:moveTo>
                <a:lnTo>
                  <a:pt x="138595" y="130746"/>
                </a:lnTo>
                <a:lnTo>
                  <a:pt x="138595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ln w="10388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37805" y="6187427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5" h="130810">
                <a:moveTo>
                  <a:pt x="0" y="130759"/>
                </a:moveTo>
                <a:lnTo>
                  <a:pt x="138595" y="130759"/>
                </a:lnTo>
                <a:lnTo>
                  <a:pt x="138595" y="0"/>
                </a:lnTo>
                <a:lnTo>
                  <a:pt x="0" y="0"/>
                </a:lnTo>
                <a:lnTo>
                  <a:pt x="0" y="130759"/>
                </a:lnTo>
                <a:close/>
              </a:path>
            </a:pathLst>
          </a:custGeom>
          <a:solidFill>
            <a:srgbClr val="E0E4F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37805" y="6187427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5" h="130810">
                <a:moveTo>
                  <a:pt x="0" y="130759"/>
                </a:moveTo>
                <a:lnTo>
                  <a:pt x="138595" y="130759"/>
                </a:lnTo>
                <a:lnTo>
                  <a:pt x="138595" y="0"/>
                </a:lnTo>
                <a:lnTo>
                  <a:pt x="0" y="0"/>
                </a:lnTo>
                <a:lnTo>
                  <a:pt x="0" y="130759"/>
                </a:lnTo>
                <a:close/>
              </a:path>
            </a:pathLst>
          </a:custGeom>
          <a:ln w="10388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37640" y="6474409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5" h="130809">
                <a:moveTo>
                  <a:pt x="0" y="130746"/>
                </a:moveTo>
                <a:lnTo>
                  <a:pt x="138595" y="130746"/>
                </a:lnTo>
                <a:lnTo>
                  <a:pt x="138595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solidFill>
            <a:srgbClr val="E0E4F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37640" y="6474409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5" h="130809">
                <a:moveTo>
                  <a:pt x="0" y="130746"/>
                </a:moveTo>
                <a:lnTo>
                  <a:pt x="138595" y="130746"/>
                </a:lnTo>
                <a:lnTo>
                  <a:pt x="138595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ln w="10388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65276" y="577394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73665" y="6643"/>
                </a:lnTo>
                <a:lnTo>
                  <a:pt x="123545" y="25516"/>
                </a:lnTo>
                <a:lnTo>
                  <a:pt x="79830" y="55028"/>
                </a:lnTo>
                <a:lnTo>
                  <a:pt x="44106" y="93592"/>
                </a:lnTo>
                <a:lnTo>
                  <a:pt x="17964" y="139619"/>
                </a:lnTo>
                <a:lnTo>
                  <a:pt x="2992" y="191520"/>
                </a:lnTo>
                <a:lnTo>
                  <a:pt x="0" y="228599"/>
                </a:lnTo>
                <a:lnTo>
                  <a:pt x="757" y="247348"/>
                </a:lnTo>
                <a:lnTo>
                  <a:pt x="11654" y="300854"/>
                </a:lnTo>
                <a:lnTo>
                  <a:pt x="34249" y="349016"/>
                </a:lnTo>
                <a:lnTo>
                  <a:pt x="66955" y="390244"/>
                </a:lnTo>
                <a:lnTo>
                  <a:pt x="108183" y="422950"/>
                </a:lnTo>
                <a:lnTo>
                  <a:pt x="156345" y="445545"/>
                </a:lnTo>
                <a:lnTo>
                  <a:pt x="209851" y="456442"/>
                </a:lnTo>
                <a:lnTo>
                  <a:pt x="228600" y="457199"/>
                </a:lnTo>
                <a:lnTo>
                  <a:pt x="247348" y="456442"/>
                </a:lnTo>
                <a:lnTo>
                  <a:pt x="300854" y="445545"/>
                </a:lnTo>
                <a:lnTo>
                  <a:pt x="349016" y="422950"/>
                </a:lnTo>
                <a:lnTo>
                  <a:pt x="390244" y="390244"/>
                </a:lnTo>
                <a:lnTo>
                  <a:pt x="422950" y="349016"/>
                </a:lnTo>
                <a:lnTo>
                  <a:pt x="445545" y="300854"/>
                </a:lnTo>
                <a:lnTo>
                  <a:pt x="456442" y="247348"/>
                </a:lnTo>
                <a:lnTo>
                  <a:pt x="457200" y="228599"/>
                </a:lnTo>
                <a:lnTo>
                  <a:pt x="456442" y="209851"/>
                </a:lnTo>
                <a:lnTo>
                  <a:pt x="445545" y="156345"/>
                </a:lnTo>
                <a:lnTo>
                  <a:pt x="422950" y="108183"/>
                </a:lnTo>
                <a:lnTo>
                  <a:pt x="390244" y="66955"/>
                </a:lnTo>
                <a:lnTo>
                  <a:pt x="349016" y="34249"/>
                </a:lnTo>
                <a:lnTo>
                  <a:pt x="300854" y="11654"/>
                </a:lnTo>
                <a:lnTo>
                  <a:pt x="247348" y="757"/>
                </a:lnTo>
                <a:lnTo>
                  <a:pt x="228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77785" y="6013672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236" y="0"/>
                </a:lnTo>
              </a:path>
            </a:pathLst>
          </a:custGeom>
          <a:ln w="36385">
            <a:solidFill>
              <a:srgbClr val="9F39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72833" y="6013672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4">
                <a:moveTo>
                  <a:pt x="0" y="0"/>
                </a:moveTo>
                <a:lnTo>
                  <a:pt x="197078" y="0"/>
                </a:lnTo>
              </a:path>
            </a:pathLst>
          </a:custGeom>
          <a:ln w="36385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72833" y="5996114"/>
            <a:ext cx="197485" cy="35560"/>
          </a:xfrm>
          <a:custGeom>
            <a:avLst/>
            <a:gdLst/>
            <a:ahLst/>
            <a:cxnLst/>
            <a:rect l="l" t="t" r="r" b="b"/>
            <a:pathLst>
              <a:path w="197484" h="35560">
                <a:moveTo>
                  <a:pt x="197078" y="35115"/>
                </a:moveTo>
                <a:lnTo>
                  <a:pt x="0" y="35115"/>
                </a:lnTo>
                <a:lnTo>
                  <a:pt x="0" y="0"/>
                </a:lnTo>
                <a:lnTo>
                  <a:pt x="197078" y="0"/>
                </a:lnTo>
                <a:lnTo>
                  <a:pt x="197078" y="35115"/>
                </a:lnTo>
              </a:path>
            </a:pathLst>
          </a:custGeom>
          <a:ln w="4051">
            <a:solidFill>
              <a:srgbClr val="231F2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04617" y="5813161"/>
            <a:ext cx="377825" cy="378460"/>
          </a:xfrm>
          <a:custGeom>
            <a:avLst/>
            <a:gdLst/>
            <a:ahLst/>
            <a:cxnLst/>
            <a:rect l="l" t="t" r="r" b="b"/>
            <a:pathLst>
              <a:path w="377825" h="378460">
                <a:moveTo>
                  <a:pt x="188853" y="0"/>
                </a:moveTo>
                <a:lnTo>
                  <a:pt x="145685" y="4974"/>
                </a:lnTo>
                <a:lnTo>
                  <a:pt x="104332" y="19898"/>
                </a:lnTo>
                <a:lnTo>
                  <a:pt x="66612" y="44771"/>
                </a:lnTo>
                <a:lnTo>
                  <a:pt x="35258" y="78783"/>
                </a:lnTo>
                <a:lnTo>
                  <a:pt x="13698" y="117917"/>
                </a:lnTo>
                <a:lnTo>
                  <a:pt x="2088" y="160079"/>
                </a:lnTo>
                <a:lnTo>
                  <a:pt x="0" y="185764"/>
                </a:lnTo>
                <a:lnTo>
                  <a:pt x="0" y="192185"/>
                </a:lnTo>
                <a:lnTo>
                  <a:pt x="4852" y="232144"/>
                </a:lnTo>
                <a:lnTo>
                  <a:pt x="19779" y="273498"/>
                </a:lnTo>
                <a:lnTo>
                  <a:pt x="44656" y="311219"/>
                </a:lnTo>
                <a:lnTo>
                  <a:pt x="78670" y="342573"/>
                </a:lnTo>
                <a:lnTo>
                  <a:pt x="117802" y="364134"/>
                </a:lnTo>
                <a:lnTo>
                  <a:pt x="159962" y="375743"/>
                </a:lnTo>
                <a:lnTo>
                  <a:pt x="188853" y="377955"/>
                </a:lnTo>
                <a:lnTo>
                  <a:pt x="203332" y="377402"/>
                </a:lnTo>
                <a:lnTo>
                  <a:pt x="246097" y="369109"/>
                </a:lnTo>
                <a:lnTo>
                  <a:pt x="286440" y="350866"/>
                </a:lnTo>
                <a:lnTo>
                  <a:pt x="292987" y="346556"/>
                </a:lnTo>
                <a:lnTo>
                  <a:pt x="186060" y="346556"/>
                </a:lnTo>
                <a:lnTo>
                  <a:pt x="174112" y="345819"/>
                </a:lnTo>
                <a:lnTo>
                  <a:pt x="127222" y="333677"/>
                </a:lnTo>
                <a:lnTo>
                  <a:pt x="84212" y="306722"/>
                </a:lnTo>
                <a:lnTo>
                  <a:pt x="58407" y="277848"/>
                </a:lnTo>
                <a:lnTo>
                  <a:pt x="37343" y="233482"/>
                </a:lnTo>
                <a:lnTo>
                  <a:pt x="30994" y="185764"/>
                </a:lnTo>
                <a:lnTo>
                  <a:pt x="31709" y="173731"/>
                </a:lnTo>
                <a:lnTo>
                  <a:pt x="43802" y="126867"/>
                </a:lnTo>
                <a:lnTo>
                  <a:pt x="66793" y="89030"/>
                </a:lnTo>
                <a:lnTo>
                  <a:pt x="111016" y="89030"/>
                </a:lnTo>
                <a:lnTo>
                  <a:pt x="88904" y="66919"/>
                </a:lnTo>
                <a:lnTo>
                  <a:pt x="121962" y="46102"/>
                </a:lnTo>
                <a:lnTo>
                  <a:pt x="167832" y="32657"/>
                </a:lnTo>
                <a:lnTo>
                  <a:pt x="191644" y="31389"/>
                </a:lnTo>
                <a:lnTo>
                  <a:pt x="292982" y="31389"/>
                </a:lnTo>
                <a:lnTo>
                  <a:pt x="286440" y="27084"/>
                </a:lnTo>
                <a:lnTo>
                  <a:pt x="246097" y="8843"/>
                </a:lnTo>
                <a:lnTo>
                  <a:pt x="203332" y="552"/>
                </a:lnTo>
                <a:lnTo>
                  <a:pt x="188853" y="0"/>
                </a:lnTo>
                <a:close/>
              </a:path>
              <a:path w="377825" h="378460">
                <a:moveTo>
                  <a:pt x="111016" y="89030"/>
                </a:moveTo>
                <a:lnTo>
                  <a:pt x="66793" y="89030"/>
                </a:lnTo>
                <a:lnTo>
                  <a:pt x="288802" y="311038"/>
                </a:lnTo>
                <a:lnTo>
                  <a:pt x="283214" y="315242"/>
                </a:lnTo>
                <a:lnTo>
                  <a:pt x="244625" y="336561"/>
                </a:lnTo>
                <a:lnTo>
                  <a:pt x="197998" y="346378"/>
                </a:lnTo>
                <a:lnTo>
                  <a:pt x="186060" y="346556"/>
                </a:lnTo>
                <a:lnTo>
                  <a:pt x="292987" y="346556"/>
                </a:lnTo>
                <a:lnTo>
                  <a:pt x="333050" y="311219"/>
                </a:lnTo>
                <a:lnTo>
                  <a:pt x="349193" y="288915"/>
                </a:lnTo>
                <a:lnTo>
                  <a:pt x="310913" y="288915"/>
                </a:lnTo>
                <a:lnTo>
                  <a:pt x="111016" y="89030"/>
                </a:lnTo>
                <a:close/>
              </a:path>
              <a:path w="377825" h="378460">
                <a:moveTo>
                  <a:pt x="292982" y="31389"/>
                </a:moveTo>
                <a:lnTo>
                  <a:pt x="191644" y="31389"/>
                </a:lnTo>
                <a:lnTo>
                  <a:pt x="203592" y="32127"/>
                </a:lnTo>
                <a:lnTo>
                  <a:pt x="215500" y="33781"/>
                </a:lnTo>
                <a:lnTo>
                  <a:pt x="261724" y="49614"/>
                </a:lnTo>
                <a:lnTo>
                  <a:pt x="293495" y="71226"/>
                </a:lnTo>
                <a:lnTo>
                  <a:pt x="319297" y="100101"/>
                </a:lnTo>
                <a:lnTo>
                  <a:pt x="340355" y="144467"/>
                </a:lnTo>
                <a:lnTo>
                  <a:pt x="346701" y="192185"/>
                </a:lnTo>
                <a:lnTo>
                  <a:pt x="345984" y="204218"/>
                </a:lnTo>
                <a:lnTo>
                  <a:pt x="333891" y="251086"/>
                </a:lnTo>
                <a:lnTo>
                  <a:pt x="310913" y="288915"/>
                </a:lnTo>
                <a:lnTo>
                  <a:pt x="349193" y="288915"/>
                </a:lnTo>
                <a:lnTo>
                  <a:pt x="368984" y="246220"/>
                </a:lnTo>
                <a:lnTo>
                  <a:pt x="377276" y="203452"/>
                </a:lnTo>
                <a:lnTo>
                  <a:pt x="377707" y="185764"/>
                </a:lnTo>
                <a:lnTo>
                  <a:pt x="377276" y="174492"/>
                </a:lnTo>
                <a:lnTo>
                  <a:pt x="368984" y="131725"/>
                </a:lnTo>
                <a:lnTo>
                  <a:pt x="350740" y="91379"/>
                </a:lnTo>
                <a:lnTo>
                  <a:pt x="322546" y="55273"/>
                </a:lnTo>
                <a:lnTo>
                  <a:pt x="299036" y="35375"/>
                </a:lnTo>
                <a:lnTo>
                  <a:pt x="292982" y="31389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04617" y="5813161"/>
            <a:ext cx="377825" cy="378460"/>
          </a:xfrm>
          <a:custGeom>
            <a:avLst/>
            <a:gdLst/>
            <a:ahLst/>
            <a:cxnLst/>
            <a:rect l="l" t="t" r="r" b="b"/>
            <a:pathLst>
              <a:path w="377825" h="378460">
                <a:moveTo>
                  <a:pt x="188853" y="0"/>
                </a:moveTo>
                <a:lnTo>
                  <a:pt x="145685" y="4974"/>
                </a:lnTo>
                <a:lnTo>
                  <a:pt x="104332" y="19898"/>
                </a:lnTo>
                <a:lnTo>
                  <a:pt x="66612" y="44771"/>
                </a:lnTo>
                <a:lnTo>
                  <a:pt x="35258" y="78783"/>
                </a:lnTo>
                <a:lnTo>
                  <a:pt x="13698" y="117917"/>
                </a:lnTo>
                <a:lnTo>
                  <a:pt x="2088" y="160079"/>
                </a:lnTo>
                <a:lnTo>
                  <a:pt x="0" y="185764"/>
                </a:lnTo>
                <a:lnTo>
                  <a:pt x="0" y="192185"/>
                </a:lnTo>
                <a:lnTo>
                  <a:pt x="4852" y="232144"/>
                </a:lnTo>
                <a:lnTo>
                  <a:pt x="19779" y="273498"/>
                </a:lnTo>
                <a:lnTo>
                  <a:pt x="44656" y="311219"/>
                </a:lnTo>
                <a:lnTo>
                  <a:pt x="78670" y="342573"/>
                </a:lnTo>
                <a:lnTo>
                  <a:pt x="117802" y="364134"/>
                </a:lnTo>
                <a:lnTo>
                  <a:pt x="159962" y="375743"/>
                </a:lnTo>
                <a:lnTo>
                  <a:pt x="188853" y="377955"/>
                </a:lnTo>
                <a:lnTo>
                  <a:pt x="203332" y="377402"/>
                </a:lnTo>
                <a:lnTo>
                  <a:pt x="246097" y="369109"/>
                </a:lnTo>
                <a:lnTo>
                  <a:pt x="286440" y="350866"/>
                </a:lnTo>
                <a:lnTo>
                  <a:pt x="292987" y="346556"/>
                </a:lnTo>
                <a:lnTo>
                  <a:pt x="186060" y="346556"/>
                </a:lnTo>
                <a:lnTo>
                  <a:pt x="174112" y="345819"/>
                </a:lnTo>
                <a:lnTo>
                  <a:pt x="127222" y="333677"/>
                </a:lnTo>
                <a:lnTo>
                  <a:pt x="84212" y="306722"/>
                </a:lnTo>
                <a:lnTo>
                  <a:pt x="58407" y="277848"/>
                </a:lnTo>
                <a:lnTo>
                  <a:pt x="37343" y="233482"/>
                </a:lnTo>
                <a:lnTo>
                  <a:pt x="30994" y="185764"/>
                </a:lnTo>
                <a:lnTo>
                  <a:pt x="31709" y="173731"/>
                </a:lnTo>
                <a:lnTo>
                  <a:pt x="43802" y="126867"/>
                </a:lnTo>
                <a:lnTo>
                  <a:pt x="66793" y="89030"/>
                </a:lnTo>
                <a:lnTo>
                  <a:pt x="111016" y="89030"/>
                </a:lnTo>
                <a:lnTo>
                  <a:pt x="88904" y="66919"/>
                </a:lnTo>
                <a:lnTo>
                  <a:pt x="121962" y="46102"/>
                </a:lnTo>
                <a:lnTo>
                  <a:pt x="167832" y="32657"/>
                </a:lnTo>
                <a:lnTo>
                  <a:pt x="191644" y="31389"/>
                </a:lnTo>
                <a:lnTo>
                  <a:pt x="292982" y="31389"/>
                </a:lnTo>
                <a:lnTo>
                  <a:pt x="286440" y="27084"/>
                </a:lnTo>
                <a:lnTo>
                  <a:pt x="246097" y="8843"/>
                </a:lnTo>
                <a:lnTo>
                  <a:pt x="203332" y="552"/>
                </a:lnTo>
                <a:lnTo>
                  <a:pt x="188853" y="0"/>
                </a:lnTo>
                <a:close/>
              </a:path>
              <a:path w="377825" h="378460">
                <a:moveTo>
                  <a:pt x="111016" y="89030"/>
                </a:moveTo>
                <a:lnTo>
                  <a:pt x="66793" y="89030"/>
                </a:lnTo>
                <a:lnTo>
                  <a:pt x="288802" y="311038"/>
                </a:lnTo>
                <a:lnTo>
                  <a:pt x="283214" y="315242"/>
                </a:lnTo>
                <a:lnTo>
                  <a:pt x="244625" y="336561"/>
                </a:lnTo>
                <a:lnTo>
                  <a:pt x="197998" y="346378"/>
                </a:lnTo>
                <a:lnTo>
                  <a:pt x="186060" y="346556"/>
                </a:lnTo>
                <a:lnTo>
                  <a:pt x="292987" y="346556"/>
                </a:lnTo>
                <a:lnTo>
                  <a:pt x="333050" y="311219"/>
                </a:lnTo>
                <a:lnTo>
                  <a:pt x="349193" y="288915"/>
                </a:lnTo>
                <a:lnTo>
                  <a:pt x="310913" y="288915"/>
                </a:lnTo>
                <a:lnTo>
                  <a:pt x="111016" y="89030"/>
                </a:lnTo>
                <a:close/>
              </a:path>
              <a:path w="377825" h="378460">
                <a:moveTo>
                  <a:pt x="292982" y="31389"/>
                </a:moveTo>
                <a:lnTo>
                  <a:pt x="191644" y="31389"/>
                </a:lnTo>
                <a:lnTo>
                  <a:pt x="203592" y="32127"/>
                </a:lnTo>
                <a:lnTo>
                  <a:pt x="215500" y="33781"/>
                </a:lnTo>
                <a:lnTo>
                  <a:pt x="261724" y="49614"/>
                </a:lnTo>
                <a:lnTo>
                  <a:pt x="293495" y="71226"/>
                </a:lnTo>
                <a:lnTo>
                  <a:pt x="319297" y="100101"/>
                </a:lnTo>
                <a:lnTo>
                  <a:pt x="340355" y="144467"/>
                </a:lnTo>
                <a:lnTo>
                  <a:pt x="346701" y="192185"/>
                </a:lnTo>
                <a:lnTo>
                  <a:pt x="345984" y="204218"/>
                </a:lnTo>
                <a:lnTo>
                  <a:pt x="333891" y="251086"/>
                </a:lnTo>
                <a:lnTo>
                  <a:pt x="310913" y="288915"/>
                </a:lnTo>
                <a:lnTo>
                  <a:pt x="349193" y="288915"/>
                </a:lnTo>
                <a:lnTo>
                  <a:pt x="368984" y="246220"/>
                </a:lnTo>
                <a:lnTo>
                  <a:pt x="377276" y="203452"/>
                </a:lnTo>
                <a:lnTo>
                  <a:pt x="377707" y="185764"/>
                </a:lnTo>
                <a:lnTo>
                  <a:pt x="377276" y="174492"/>
                </a:lnTo>
                <a:lnTo>
                  <a:pt x="368984" y="131725"/>
                </a:lnTo>
                <a:lnTo>
                  <a:pt x="350740" y="91379"/>
                </a:lnTo>
                <a:lnTo>
                  <a:pt x="322546" y="55273"/>
                </a:lnTo>
                <a:lnTo>
                  <a:pt x="299036" y="35375"/>
                </a:lnTo>
                <a:lnTo>
                  <a:pt x="292982" y="31389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02994" y="5873649"/>
            <a:ext cx="93345" cy="109220"/>
          </a:xfrm>
          <a:custGeom>
            <a:avLst/>
            <a:gdLst/>
            <a:ahLst/>
            <a:cxnLst/>
            <a:rect l="l" t="t" r="r" b="b"/>
            <a:pathLst>
              <a:path w="93344" h="109220">
                <a:moveTo>
                  <a:pt x="0" y="0"/>
                </a:moveTo>
                <a:lnTo>
                  <a:pt x="15421" y="3291"/>
                </a:lnTo>
                <a:lnTo>
                  <a:pt x="25693" y="11818"/>
                </a:lnTo>
                <a:lnTo>
                  <a:pt x="24309" y="26839"/>
                </a:lnTo>
                <a:lnTo>
                  <a:pt x="16746" y="36488"/>
                </a:lnTo>
                <a:lnTo>
                  <a:pt x="4954" y="40902"/>
                </a:lnTo>
                <a:lnTo>
                  <a:pt x="0" y="41275"/>
                </a:lnTo>
                <a:lnTo>
                  <a:pt x="44424" y="41287"/>
                </a:lnTo>
                <a:lnTo>
                  <a:pt x="60643" y="43291"/>
                </a:lnTo>
                <a:lnTo>
                  <a:pt x="74534" y="48843"/>
                </a:lnTo>
                <a:lnTo>
                  <a:pt x="85140" y="57254"/>
                </a:lnTo>
                <a:lnTo>
                  <a:pt x="91505" y="67835"/>
                </a:lnTo>
                <a:lnTo>
                  <a:pt x="92925" y="109054"/>
                </a:lnTo>
              </a:path>
            </a:pathLst>
          </a:custGeom>
          <a:ln w="4203">
            <a:solidFill>
              <a:srgbClr val="4E869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64004" y="5864137"/>
            <a:ext cx="122555" cy="118745"/>
          </a:xfrm>
          <a:custGeom>
            <a:avLst/>
            <a:gdLst/>
            <a:ahLst/>
            <a:cxnLst/>
            <a:rect l="l" t="t" r="r" b="b"/>
            <a:pathLst>
              <a:path w="122555" h="118745">
                <a:moveTo>
                  <a:pt x="25883" y="0"/>
                </a:moveTo>
                <a:lnTo>
                  <a:pt x="10425" y="3245"/>
                </a:lnTo>
                <a:lnTo>
                  <a:pt x="0" y="11675"/>
                </a:lnTo>
                <a:lnTo>
                  <a:pt x="1157" y="26869"/>
                </a:lnTo>
                <a:lnTo>
                  <a:pt x="8455" y="36611"/>
                </a:lnTo>
                <a:lnTo>
                  <a:pt x="20020" y="41170"/>
                </a:lnTo>
                <a:lnTo>
                  <a:pt x="25654" y="41579"/>
                </a:lnTo>
                <a:lnTo>
                  <a:pt x="15024" y="41579"/>
                </a:lnTo>
                <a:lnTo>
                  <a:pt x="6413" y="47790"/>
                </a:lnTo>
                <a:lnTo>
                  <a:pt x="6413" y="55460"/>
                </a:lnTo>
                <a:lnTo>
                  <a:pt x="6413" y="63118"/>
                </a:lnTo>
                <a:lnTo>
                  <a:pt x="15024" y="69341"/>
                </a:lnTo>
                <a:lnTo>
                  <a:pt x="25654" y="69341"/>
                </a:lnTo>
                <a:lnTo>
                  <a:pt x="82867" y="69367"/>
                </a:lnTo>
                <a:lnTo>
                  <a:pt x="98837" y="71810"/>
                </a:lnTo>
                <a:lnTo>
                  <a:pt x="111658" y="78435"/>
                </a:lnTo>
                <a:lnTo>
                  <a:pt x="119868" y="88191"/>
                </a:lnTo>
                <a:lnTo>
                  <a:pt x="122136" y="118313"/>
                </a:lnTo>
              </a:path>
            </a:pathLst>
          </a:custGeom>
          <a:ln w="4203">
            <a:solidFill>
              <a:srgbClr val="4E869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29200" y="458304"/>
            <a:ext cx="4800600" cy="7314565"/>
          </a:xfrm>
          <a:custGeom>
            <a:avLst/>
            <a:gdLst/>
            <a:ahLst/>
            <a:cxnLst/>
            <a:rect l="l" t="t" r="r" b="b"/>
            <a:pathLst>
              <a:path w="4800600" h="7314565">
                <a:moveTo>
                  <a:pt x="0" y="0"/>
                </a:moveTo>
                <a:lnTo>
                  <a:pt x="0" y="7314095"/>
                </a:lnTo>
                <a:lnTo>
                  <a:pt x="4800600" y="7314095"/>
                </a:lnTo>
                <a:lnTo>
                  <a:pt x="4800600" y="181775"/>
                </a:lnTo>
                <a:lnTo>
                  <a:pt x="4800230" y="155849"/>
                </a:lnTo>
                <a:lnTo>
                  <a:pt x="4798900" y="111632"/>
                </a:lnTo>
                <a:lnTo>
                  <a:pt x="4792803" y="62348"/>
                </a:lnTo>
                <a:lnTo>
                  <a:pt x="4769680" y="22721"/>
                </a:lnTo>
                <a:lnTo>
                  <a:pt x="4719165" y="4907"/>
                </a:lnTo>
                <a:lnTo>
                  <a:pt x="4680141" y="1454"/>
                </a:lnTo>
                <a:lnTo>
                  <a:pt x="4630074" y="181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769934" y="870038"/>
            <a:ext cx="2903220" cy="238760"/>
          </a:xfrm>
          <a:custGeom>
            <a:avLst/>
            <a:gdLst/>
            <a:ahLst/>
            <a:cxnLst/>
            <a:rect l="l" t="t" r="r" b="b"/>
            <a:pathLst>
              <a:path w="2903220" h="238759">
                <a:moveTo>
                  <a:pt x="101529" y="0"/>
                </a:moveTo>
                <a:lnTo>
                  <a:pt x="56612" y="561"/>
                </a:lnTo>
                <a:lnTo>
                  <a:pt x="17587" y="8769"/>
                </a:lnTo>
                <a:lnTo>
                  <a:pt x="798" y="51145"/>
                </a:lnTo>
                <a:lnTo>
                  <a:pt x="0" y="161688"/>
                </a:lnTo>
                <a:lnTo>
                  <a:pt x="491" y="181976"/>
                </a:lnTo>
                <a:lnTo>
                  <a:pt x="8699" y="221000"/>
                </a:lnTo>
                <a:lnTo>
                  <a:pt x="51075" y="237789"/>
                </a:lnTo>
                <a:lnTo>
                  <a:pt x="93310" y="238656"/>
                </a:lnTo>
                <a:lnTo>
                  <a:pt x="2825811" y="238588"/>
                </a:lnTo>
                <a:lnTo>
                  <a:pt x="2875334" y="234168"/>
                </a:lnTo>
                <a:lnTo>
                  <a:pt x="2900228" y="202737"/>
                </a:lnTo>
                <a:lnTo>
                  <a:pt x="2902668" y="161688"/>
                </a:lnTo>
                <a:lnTo>
                  <a:pt x="2902711" y="76970"/>
                </a:lnTo>
                <a:lnTo>
                  <a:pt x="2902220" y="56682"/>
                </a:lnTo>
                <a:lnTo>
                  <a:pt x="2894011" y="17657"/>
                </a:lnTo>
                <a:lnTo>
                  <a:pt x="2851636" y="868"/>
                </a:lnTo>
                <a:lnTo>
                  <a:pt x="101529" y="0"/>
                </a:lnTo>
                <a:close/>
              </a:path>
            </a:pathLst>
          </a:custGeom>
          <a:solidFill>
            <a:srgbClr val="005AA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527040" y="777011"/>
            <a:ext cx="457200" cy="4572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724214" y="2294153"/>
            <a:ext cx="2952115" cy="238760"/>
          </a:xfrm>
          <a:custGeom>
            <a:avLst/>
            <a:gdLst/>
            <a:ahLst/>
            <a:cxnLst/>
            <a:rect l="l" t="t" r="r" b="b"/>
            <a:pathLst>
              <a:path w="2952115" h="238760">
                <a:moveTo>
                  <a:pt x="101529" y="0"/>
                </a:moveTo>
                <a:lnTo>
                  <a:pt x="56612" y="561"/>
                </a:lnTo>
                <a:lnTo>
                  <a:pt x="17587" y="8769"/>
                </a:lnTo>
                <a:lnTo>
                  <a:pt x="798" y="51145"/>
                </a:lnTo>
                <a:lnTo>
                  <a:pt x="0" y="161688"/>
                </a:lnTo>
                <a:lnTo>
                  <a:pt x="491" y="181976"/>
                </a:lnTo>
                <a:lnTo>
                  <a:pt x="8699" y="221000"/>
                </a:lnTo>
                <a:lnTo>
                  <a:pt x="51075" y="237789"/>
                </a:lnTo>
                <a:lnTo>
                  <a:pt x="93310" y="238656"/>
                </a:lnTo>
                <a:lnTo>
                  <a:pt x="2875061" y="238588"/>
                </a:lnTo>
                <a:lnTo>
                  <a:pt x="2924585" y="234168"/>
                </a:lnTo>
                <a:lnTo>
                  <a:pt x="2949479" y="202737"/>
                </a:lnTo>
                <a:lnTo>
                  <a:pt x="2951919" y="161688"/>
                </a:lnTo>
                <a:lnTo>
                  <a:pt x="2951961" y="76970"/>
                </a:lnTo>
                <a:lnTo>
                  <a:pt x="2951470" y="56682"/>
                </a:lnTo>
                <a:lnTo>
                  <a:pt x="2943262" y="17657"/>
                </a:lnTo>
                <a:lnTo>
                  <a:pt x="2900886" y="868"/>
                </a:lnTo>
                <a:lnTo>
                  <a:pt x="101529" y="0"/>
                </a:lnTo>
                <a:close/>
              </a:path>
            </a:pathLst>
          </a:custGeom>
          <a:solidFill>
            <a:srgbClr val="005AA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530570" y="220112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73665" y="6643"/>
                </a:lnTo>
                <a:lnTo>
                  <a:pt x="123545" y="25516"/>
                </a:lnTo>
                <a:lnTo>
                  <a:pt x="79830" y="55028"/>
                </a:lnTo>
                <a:lnTo>
                  <a:pt x="44106" y="93592"/>
                </a:lnTo>
                <a:lnTo>
                  <a:pt x="17964" y="139619"/>
                </a:lnTo>
                <a:lnTo>
                  <a:pt x="2992" y="191520"/>
                </a:lnTo>
                <a:lnTo>
                  <a:pt x="0" y="228600"/>
                </a:lnTo>
                <a:lnTo>
                  <a:pt x="757" y="247348"/>
                </a:lnTo>
                <a:lnTo>
                  <a:pt x="11654" y="300854"/>
                </a:lnTo>
                <a:lnTo>
                  <a:pt x="34249" y="349016"/>
                </a:lnTo>
                <a:lnTo>
                  <a:pt x="66955" y="390244"/>
                </a:lnTo>
                <a:lnTo>
                  <a:pt x="108183" y="422950"/>
                </a:lnTo>
                <a:lnTo>
                  <a:pt x="156345" y="445545"/>
                </a:lnTo>
                <a:lnTo>
                  <a:pt x="209851" y="456442"/>
                </a:lnTo>
                <a:lnTo>
                  <a:pt x="228600" y="457200"/>
                </a:lnTo>
                <a:lnTo>
                  <a:pt x="247348" y="456442"/>
                </a:lnTo>
                <a:lnTo>
                  <a:pt x="300854" y="445545"/>
                </a:lnTo>
                <a:lnTo>
                  <a:pt x="349016" y="422950"/>
                </a:lnTo>
                <a:lnTo>
                  <a:pt x="390244" y="390244"/>
                </a:lnTo>
                <a:lnTo>
                  <a:pt x="422950" y="349016"/>
                </a:lnTo>
                <a:lnTo>
                  <a:pt x="445545" y="300854"/>
                </a:lnTo>
                <a:lnTo>
                  <a:pt x="456442" y="247348"/>
                </a:lnTo>
                <a:lnTo>
                  <a:pt x="457200" y="228600"/>
                </a:lnTo>
                <a:lnTo>
                  <a:pt x="456442" y="209851"/>
                </a:lnTo>
                <a:lnTo>
                  <a:pt x="445545" y="156345"/>
                </a:lnTo>
                <a:lnTo>
                  <a:pt x="422950" y="108183"/>
                </a:lnTo>
                <a:lnTo>
                  <a:pt x="390244" y="66955"/>
                </a:lnTo>
                <a:lnTo>
                  <a:pt x="349016" y="34249"/>
                </a:lnTo>
                <a:lnTo>
                  <a:pt x="300854" y="11654"/>
                </a:lnTo>
                <a:lnTo>
                  <a:pt x="247348" y="757"/>
                </a:lnTo>
                <a:lnTo>
                  <a:pt x="228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30570" y="2201125"/>
            <a:ext cx="457200" cy="4572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26568" y="2312436"/>
            <a:ext cx="276860" cy="283845"/>
          </a:xfrm>
          <a:custGeom>
            <a:avLst/>
            <a:gdLst/>
            <a:ahLst/>
            <a:cxnLst/>
            <a:rect l="l" t="t" r="r" b="b"/>
            <a:pathLst>
              <a:path w="276860" h="283844">
                <a:moveTo>
                  <a:pt x="276707" y="192100"/>
                </a:moveTo>
                <a:lnTo>
                  <a:pt x="0" y="192100"/>
                </a:lnTo>
                <a:lnTo>
                  <a:pt x="139496" y="283578"/>
                </a:lnTo>
                <a:lnTo>
                  <a:pt x="276707" y="192100"/>
                </a:lnTo>
                <a:close/>
              </a:path>
              <a:path w="276860" h="283844">
                <a:moveTo>
                  <a:pt x="231978" y="0"/>
                </a:moveTo>
                <a:lnTo>
                  <a:pt x="42164" y="0"/>
                </a:lnTo>
                <a:lnTo>
                  <a:pt x="42164" y="192100"/>
                </a:lnTo>
                <a:lnTo>
                  <a:pt x="231978" y="192100"/>
                </a:lnTo>
                <a:lnTo>
                  <a:pt x="231978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20435" y="2304783"/>
            <a:ext cx="276707" cy="28357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004559" y="1213980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4" h="130809">
                <a:moveTo>
                  <a:pt x="0" y="130746"/>
                </a:moveTo>
                <a:lnTo>
                  <a:pt x="138607" y="130746"/>
                </a:lnTo>
                <a:lnTo>
                  <a:pt x="138607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solidFill>
            <a:srgbClr val="E0E4F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004559" y="1213980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4" h="130809">
                <a:moveTo>
                  <a:pt x="0" y="130746"/>
                </a:moveTo>
                <a:lnTo>
                  <a:pt x="138607" y="130746"/>
                </a:lnTo>
                <a:lnTo>
                  <a:pt x="138607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ln w="10388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004559" y="1984222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4" h="130810">
                <a:moveTo>
                  <a:pt x="0" y="130746"/>
                </a:moveTo>
                <a:lnTo>
                  <a:pt x="138607" y="130746"/>
                </a:lnTo>
                <a:lnTo>
                  <a:pt x="138607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solidFill>
            <a:srgbClr val="E0E4F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004559" y="1984222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4" h="130810">
                <a:moveTo>
                  <a:pt x="0" y="130746"/>
                </a:moveTo>
                <a:lnTo>
                  <a:pt x="138607" y="130746"/>
                </a:lnTo>
                <a:lnTo>
                  <a:pt x="138607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ln w="10388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004559" y="1692859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4" h="130810">
                <a:moveTo>
                  <a:pt x="0" y="130746"/>
                </a:moveTo>
                <a:lnTo>
                  <a:pt x="138607" y="130746"/>
                </a:lnTo>
                <a:lnTo>
                  <a:pt x="138607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solidFill>
            <a:srgbClr val="E0E4F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004559" y="1692859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4" h="130810">
                <a:moveTo>
                  <a:pt x="0" y="130746"/>
                </a:moveTo>
                <a:lnTo>
                  <a:pt x="138607" y="130746"/>
                </a:lnTo>
                <a:lnTo>
                  <a:pt x="138607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ln w="10388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742502" y="4056481"/>
            <a:ext cx="2933065" cy="238760"/>
          </a:xfrm>
          <a:custGeom>
            <a:avLst/>
            <a:gdLst/>
            <a:ahLst/>
            <a:cxnLst/>
            <a:rect l="l" t="t" r="r" b="b"/>
            <a:pathLst>
              <a:path w="2933065" h="238760">
                <a:moveTo>
                  <a:pt x="101529" y="0"/>
                </a:moveTo>
                <a:lnTo>
                  <a:pt x="56612" y="561"/>
                </a:lnTo>
                <a:lnTo>
                  <a:pt x="17587" y="8769"/>
                </a:lnTo>
                <a:lnTo>
                  <a:pt x="798" y="51145"/>
                </a:lnTo>
                <a:lnTo>
                  <a:pt x="0" y="161688"/>
                </a:lnTo>
                <a:lnTo>
                  <a:pt x="491" y="181976"/>
                </a:lnTo>
                <a:lnTo>
                  <a:pt x="8699" y="221000"/>
                </a:lnTo>
                <a:lnTo>
                  <a:pt x="51075" y="237789"/>
                </a:lnTo>
                <a:lnTo>
                  <a:pt x="93310" y="238656"/>
                </a:lnTo>
                <a:lnTo>
                  <a:pt x="2855986" y="238588"/>
                </a:lnTo>
                <a:lnTo>
                  <a:pt x="2905509" y="234168"/>
                </a:lnTo>
                <a:lnTo>
                  <a:pt x="2930403" y="202737"/>
                </a:lnTo>
                <a:lnTo>
                  <a:pt x="2932843" y="161688"/>
                </a:lnTo>
                <a:lnTo>
                  <a:pt x="2932886" y="76970"/>
                </a:lnTo>
                <a:lnTo>
                  <a:pt x="2932395" y="56682"/>
                </a:lnTo>
                <a:lnTo>
                  <a:pt x="2924186" y="17657"/>
                </a:lnTo>
                <a:lnTo>
                  <a:pt x="2881811" y="868"/>
                </a:lnTo>
                <a:lnTo>
                  <a:pt x="101529" y="0"/>
                </a:lnTo>
                <a:close/>
              </a:path>
            </a:pathLst>
          </a:custGeom>
          <a:solidFill>
            <a:srgbClr val="005AA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534431" y="3963454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73665" y="6643"/>
                </a:lnTo>
                <a:lnTo>
                  <a:pt x="123545" y="25516"/>
                </a:lnTo>
                <a:lnTo>
                  <a:pt x="79830" y="55028"/>
                </a:lnTo>
                <a:lnTo>
                  <a:pt x="44106" y="93592"/>
                </a:lnTo>
                <a:lnTo>
                  <a:pt x="17964" y="139619"/>
                </a:lnTo>
                <a:lnTo>
                  <a:pt x="2992" y="191520"/>
                </a:lnTo>
                <a:lnTo>
                  <a:pt x="0" y="228600"/>
                </a:lnTo>
                <a:lnTo>
                  <a:pt x="757" y="247348"/>
                </a:lnTo>
                <a:lnTo>
                  <a:pt x="11654" y="300854"/>
                </a:lnTo>
                <a:lnTo>
                  <a:pt x="34249" y="349016"/>
                </a:lnTo>
                <a:lnTo>
                  <a:pt x="66955" y="390244"/>
                </a:lnTo>
                <a:lnTo>
                  <a:pt x="108183" y="422950"/>
                </a:lnTo>
                <a:lnTo>
                  <a:pt x="156345" y="445545"/>
                </a:lnTo>
                <a:lnTo>
                  <a:pt x="209851" y="456442"/>
                </a:lnTo>
                <a:lnTo>
                  <a:pt x="228600" y="457200"/>
                </a:lnTo>
                <a:lnTo>
                  <a:pt x="247348" y="456442"/>
                </a:lnTo>
                <a:lnTo>
                  <a:pt x="300854" y="445545"/>
                </a:lnTo>
                <a:lnTo>
                  <a:pt x="349016" y="422950"/>
                </a:lnTo>
                <a:lnTo>
                  <a:pt x="390244" y="390244"/>
                </a:lnTo>
                <a:lnTo>
                  <a:pt x="422950" y="349016"/>
                </a:lnTo>
                <a:lnTo>
                  <a:pt x="445545" y="300854"/>
                </a:lnTo>
                <a:lnTo>
                  <a:pt x="456442" y="247348"/>
                </a:lnTo>
                <a:lnTo>
                  <a:pt x="457200" y="228600"/>
                </a:lnTo>
                <a:lnTo>
                  <a:pt x="456442" y="209851"/>
                </a:lnTo>
                <a:lnTo>
                  <a:pt x="445545" y="156345"/>
                </a:lnTo>
                <a:lnTo>
                  <a:pt x="422950" y="108183"/>
                </a:lnTo>
                <a:lnTo>
                  <a:pt x="390244" y="66955"/>
                </a:lnTo>
                <a:lnTo>
                  <a:pt x="349016" y="34249"/>
                </a:lnTo>
                <a:lnTo>
                  <a:pt x="300854" y="11654"/>
                </a:lnTo>
                <a:lnTo>
                  <a:pt x="247348" y="757"/>
                </a:lnTo>
                <a:lnTo>
                  <a:pt x="228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534431" y="3963454"/>
            <a:ext cx="455574" cy="45504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612886" y="4026727"/>
            <a:ext cx="291147" cy="368167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71474" y="891918"/>
            <a:ext cx="3982085" cy="918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0375">
              <a:lnSpc>
                <a:spcPct val="100000"/>
              </a:lnSpc>
            </a:pPr>
            <a:r>
              <a:rPr sz="2000" b="1" spc="-280" dirty="0">
                <a:solidFill>
                  <a:srgbClr val="005AA8"/>
                </a:solidFill>
                <a:latin typeface="Tahoma"/>
                <a:cs typeface="Tahoma"/>
              </a:rPr>
              <a:t>M</a:t>
            </a:r>
            <a:r>
              <a:rPr sz="2000" b="1" spc="-165" dirty="0">
                <a:solidFill>
                  <a:srgbClr val="005AA8"/>
                </a:solidFill>
                <a:latin typeface="Tahoma"/>
                <a:cs typeface="Tahoma"/>
              </a:rPr>
              <a:t>y</a:t>
            </a:r>
            <a:r>
              <a:rPr sz="2000" b="1" spc="-160" dirty="0">
                <a:solidFill>
                  <a:srgbClr val="005AA8"/>
                </a:solidFill>
                <a:latin typeface="Tahoma"/>
                <a:cs typeface="Tahoma"/>
              </a:rPr>
              <a:t> </a:t>
            </a:r>
            <a:r>
              <a:rPr sz="2000" b="1" spc="-195" dirty="0">
                <a:solidFill>
                  <a:srgbClr val="005AA8"/>
                </a:solidFill>
                <a:latin typeface="Tahoma"/>
                <a:cs typeface="Tahoma"/>
              </a:rPr>
              <a:t>Lipi</a:t>
            </a:r>
            <a:r>
              <a:rPr sz="2000" b="1" spc="-229" dirty="0">
                <a:solidFill>
                  <a:srgbClr val="005AA8"/>
                </a:solidFill>
                <a:latin typeface="Tahoma"/>
                <a:cs typeface="Tahoma"/>
              </a:rPr>
              <a:t>d</a:t>
            </a:r>
            <a:r>
              <a:rPr sz="2000" b="1" spc="-160" dirty="0">
                <a:solidFill>
                  <a:srgbClr val="005AA8"/>
                </a:solidFill>
                <a:latin typeface="Tahoma"/>
                <a:cs typeface="Tahoma"/>
              </a:rPr>
              <a:t> </a:t>
            </a:r>
            <a:r>
              <a:rPr sz="2000" b="1" spc="-155" dirty="0">
                <a:solidFill>
                  <a:srgbClr val="005AA8"/>
                </a:solidFill>
                <a:latin typeface="Tahoma"/>
                <a:cs typeface="Tahoma"/>
              </a:rPr>
              <a:t>Goals—</a:t>
            </a:r>
            <a:r>
              <a:rPr sz="2000" b="1" spc="-335" dirty="0">
                <a:solidFill>
                  <a:srgbClr val="00A7E1"/>
                </a:solidFill>
                <a:latin typeface="Tahoma"/>
                <a:cs typeface="Tahoma"/>
              </a:rPr>
              <a:t>Wha</a:t>
            </a:r>
            <a:r>
              <a:rPr sz="2000" b="1" spc="-170" dirty="0">
                <a:solidFill>
                  <a:srgbClr val="00A7E1"/>
                </a:solidFill>
                <a:latin typeface="Tahoma"/>
                <a:cs typeface="Tahoma"/>
              </a:rPr>
              <a:t>t</a:t>
            </a:r>
            <a:r>
              <a:rPr sz="2000" b="1" spc="-160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2000" b="1" spc="-210" dirty="0">
                <a:solidFill>
                  <a:srgbClr val="00A7E1"/>
                </a:solidFill>
                <a:latin typeface="Tahoma"/>
                <a:cs typeface="Tahoma"/>
              </a:rPr>
              <a:t>Ar</a:t>
            </a:r>
            <a:r>
              <a:rPr sz="2000" b="1" spc="-190" dirty="0">
                <a:solidFill>
                  <a:srgbClr val="00A7E1"/>
                </a:solidFill>
                <a:latin typeface="Tahoma"/>
                <a:cs typeface="Tahoma"/>
              </a:rPr>
              <a:t>e</a:t>
            </a:r>
            <a:r>
              <a:rPr sz="2000" b="1" spc="-160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2000" b="1" spc="-285" dirty="0">
                <a:solidFill>
                  <a:srgbClr val="00A7E1"/>
                </a:solidFill>
                <a:latin typeface="Tahoma"/>
                <a:cs typeface="Tahoma"/>
              </a:rPr>
              <a:t>They?</a:t>
            </a:r>
            <a:endParaRPr sz="2000">
              <a:latin typeface="Tahoma"/>
              <a:cs typeface="Tahoma"/>
            </a:endParaRPr>
          </a:p>
          <a:p>
            <a:pPr marL="12700" marR="5080">
              <a:lnSpc>
                <a:spcPct val="107700"/>
              </a:lnSpc>
              <a:spcBef>
                <a:spcPts val="370"/>
              </a:spcBef>
            </a:pPr>
            <a:r>
              <a:rPr sz="1200" spc="-95" dirty="0">
                <a:solidFill>
                  <a:srgbClr val="231F20"/>
                </a:solidFill>
                <a:latin typeface="Tahoma"/>
                <a:cs typeface="Tahoma"/>
              </a:rPr>
              <a:t>Yo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u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ar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th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Tahoma"/>
                <a:cs typeface="Tahoma"/>
              </a:rPr>
              <a:t>mos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importan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perso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managin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g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lipi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Tahoma"/>
                <a:cs typeface="Tahoma"/>
              </a:rPr>
              <a:t>numbers.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Tal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wit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h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provide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hel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p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yo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u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choos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on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Tahoma"/>
                <a:cs typeface="Tahoma"/>
              </a:rPr>
              <a:t>mor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goal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ar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read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wor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now.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807313" y="427012"/>
            <a:ext cx="4252595" cy="0"/>
          </a:xfrm>
          <a:custGeom>
            <a:avLst/>
            <a:gdLst/>
            <a:ahLst/>
            <a:cxnLst/>
            <a:rect l="l" t="t" r="r" b="b"/>
            <a:pathLst>
              <a:path w="4252595">
                <a:moveTo>
                  <a:pt x="0" y="0"/>
                </a:moveTo>
                <a:lnTo>
                  <a:pt x="4252404" y="0"/>
                </a:lnTo>
              </a:path>
            </a:pathLst>
          </a:custGeom>
          <a:ln w="6350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29200" y="389610"/>
            <a:ext cx="4777740" cy="0"/>
          </a:xfrm>
          <a:custGeom>
            <a:avLst/>
            <a:gdLst/>
            <a:ahLst/>
            <a:cxnLst/>
            <a:rect l="l" t="t" r="r" b="b"/>
            <a:pathLst>
              <a:path w="4777740">
                <a:moveTo>
                  <a:pt x="0" y="0"/>
                </a:moveTo>
                <a:lnTo>
                  <a:pt x="4777613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78250" y="262928"/>
            <a:ext cx="906144" cy="906144"/>
          </a:xfrm>
          <a:custGeom>
            <a:avLst/>
            <a:gdLst/>
            <a:ahLst/>
            <a:cxnLst/>
            <a:rect l="l" t="t" r="r" b="b"/>
            <a:pathLst>
              <a:path w="906144" h="906144">
                <a:moveTo>
                  <a:pt x="453059" y="0"/>
                </a:moveTo>
                <a:lnTo>
                  <a:pt x="379571" y="5929"/>
                </a:lnTo>
                <a:lnTo>
                  <a:pt x="309858" y="23097"/>
                </a:lnTo>
                <a:lnTo>
                  <a:pt x="244853" y="50570"/>
                </a:lnTo>
                <a:lnTo>
                  <a:pt x="185489" y="87415"/>
                </a:lnTo>
                <a:lnTo>
                  <a:pt x="132699" y="132700"/>
                </a:lnTo>
                <a:lnTo>
                  <a:pt x="87415" y="185492"/>
                </a:lnTo>
                <a:lnTo>
                  <a:pt x="50570" y="244858"/>
                </a:lnTo>
                <a:lnTo>
                  <a:pt x="23097" y="309865"/>
                </a:lnTo>
                <a:lnTo>
                  <a:pt x="5929" y="379581"/>
                </a:lnTo>
                <a:lnTo>
                  <a:pt x="0" y="453072"/>
                </a:lnTo>
                <a:lnTo>
                  <a:pt x="1501" y="490230"/>
                </a:lnTo>
                <a:lnTo>
                  <a:pt x="13167" y="561947"/>
                </a:lnTo>
                <a:lnTo>
                  <a:pt x="35604" y="629422"/>
                </a:lnTo>
                <a:lnTo>
                  <a:pt x="67879" y="691723"/>
                </a:lnTo>
                <a:lnTo>
                  <a:pt x="109060" y="747917"/>
                </a:lnTo>
                <a:lnTo>
                  <a:pt x="158214" y="797071"/>
                </a:lnTo>
                <a:lnTo>
                  <a:pt x="214408" y="838252"/>
                </a:lnTo>
                <a:lnTo>
                  <a:pt x="276709" y="870528"/>
                </a:lnTo>
                <a:lnTo>
                  <a:pt x="344185" y="892965"/>
                </a:lnTo>
                <a:lnTo>
                  <a:pt x="415902" y="904630"/>
                </a:lnTo>
                <a:lnTo>
                  <a:pt x="453059" y="906132"/>
                </a:lnTo>
                <a:lnTo>
                  <a:pt x="490217" y="904630"/>
                </a:lnTo>
                <a:lnTo>
                  <a:pt x="561934" y="892965"/>
                </a:lnTo>
                <a:lnTo>
                  <a:pt x="629410" y="870528"/>
                </a:lnTo>
                <a:lnTo>
                  <a:pt x="691711" y="838252"/>
                </a:lnTo>
                <a:lnTo>
                  <a:pt x="747905" y="797071"/>
                </a:lnTo>
                <a:lnTo>
                  <a:pt x="797059" y="747917"/>
                </a:lnTo>
                <a:lnTo>
                  <a:pt x="838240" y="691723"/>
                </a:lnTo>
                <a:lnTo>
                  <a:pt x="870515" y="629422"/>
                </a:lnTo>
                <a:lnTo>
                  <a:pt x="892952" y="561947"/>
                </a:lnTo>
                <a:lnTo>
                  <a:pt x="904617" y="490230"/>
                </a:lnTo>
                <a:lnTo>
                  <a:pt x="906119" y="453072"/>
                </a:lnTo>
                <a:lnTo>
                  <a:pt x="904617" y="415913"/>
                </a:lnTo>
                <a:lnTo>
                  <a:pt x="892952" y="344192"/>
                </a:lnTo>
                <a:lnTo>
                  <a:pt x="870515" y="276714"/>
                </a:lnTo>
                <a:lnTo>
                  <a:pt x="838240" y="214411"/>
                </a:lnTo>
                <a:lnTo>
                  <a:pt x="797059" y="158216"/>
                </a:lnTo>
                <a:lnTo>
                  <a:pt x="747905" y="109061"/>
                </a:lnTo>
                <a:lnTo>
                  <a:pt x="691711" y="67879"/>
                </a:lnTo>
                <a:lnTo>
                  <a:pt x="629410" y="35604"/>
                </a:lnTo>
                <a:lnTo>
                  <a:pt x="561934" y="13167"/>
                </a:lnTo>
                <a:lnTo>
                  <a:pt x="490217" y="1501"/>
                </a:lnTo>
                <a:lnTo>
                  <a:pt x="4530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5077" y="317474"/>
            <a:ext cx="799871" cy="79985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5077" y="317474"/>
            <a:ext cx="800100" cy="800100"/>
          </a:xfrm>
          <a:custGeom>
            <a:avLst/>
            <a:gdLst/>
            <a:ahLst/>
            <a:cxnLst/>
            <a:rect l="l" t="t" r="r" b="b"/>
            <a:pathLst>
              <a:path w="800100" h="800100">
                <a:moveTo>
                  <a:pt x="399935" y="799858"/>
                </a:moveTo>
                <a:lnTo>
                  <a:pt x="464807" y="794624"/>
                </a:lnTo>
                <a:lnTo>
                  <a:pt x="526346" y="779469"/>
                </a:lnTo>
                <a:lnTo>
                  <a:pt x="583729" y="755218"/>
                </a:lnTo>
                <a:lnTo>
                  <a:pt x="636132" y="722694"/>
                </a:lnTo>
                <a:lnTo>
                  <a:pt x="682732" y="682720"/>
                </a:lnTo>
                <a:lnTo>
                  <a:pt x="722707" y="636119"/>
                </a:lnTo>
                <a:lnTo>
                  <a:pt x="755231" y="583716"/>
                </a:lnTo>
                <a:lnTo>
                  <a:pt x="779482" y="526333"/>
                </a:lnTo>
                <a:lnTo>
                  <a:pt x="794636" y="464794"/>
                </a:lnTo>
                <a:lnTo>
                  <a:pt x="799871" y="399922"/>
                </a:lnTo>
                <a:lnTo>
                  <a:pt x="798545" y="367123"/>
                </a:lnTo>
                <a:lnTo>
                  <a:pt x="788248" y="303818"/>
                </a:lnTo>
                <a:lnTo>
                  <a:pt x="768442" y="244257"/>
                </a:lnTo>
                <a:lnTo>
                  <a:pt x="739951" y="189263"/>
                </a:lnTo>
                <a:lnTo>
                  <a:pt x="703599" y="139659"/>
                </a:lnTo>
                <a:lnTo>
                  <a:pt x="660209" y="96270"/>
                </a:lnTo>
                <a:lnTo>
                  <a:pt x="610604" y="59919"/>
                </a:lnTo>
                <a:lnTo>
                  <a:pt x="555608" y="31428"/>
                </a:lnTo>
                <a:lnTo>
                  <a:pt x="496044" y="11623"/>
                </a:lnTo>
                <a:lnTo>
                  <a:pt x="432736" y="1325"/>
                </a:lnTo>
                <a:lnTo>
                  <a:pt x="399935" y="0"/>
                </a:lnTo>
                <a:lnTo>
                  <a:pt x="367134" y="1325"/>
                </a:lnTo>
                <a:lnTo>
                  <a:pt x="303826" y="11623"/>
                </a:lnTo>
                <a:lnTo>
                  <a:pt x="244262" y="31428"/>
                </a:lnTo>
                <a:lnTo>
                  <a:pt x="189266" y="59919"/>
                </a:lnTo>
                <a:lnTo>
                  <a:pt x="139661" y="96270"/>
                </a:lnTo>
                <a:lnTo>
                  <a:pt x="96271" y="139659"/>
                </a:lnTo>
                <a:lnTo>
                  <a:pt x="59919" y="189263"/>
                </a:lnTo>
                <a:lnTo>
                  <a:pt x="31428" y="244257"/>
                </a:lnTo>
                <a:lnTo>
                  <a:pt x="11623" y="303818"/>
                </a:lnTo>
                <a:lnTo>
                  <a:pt x="1325" y="367123"/>
                </a:lnTo>
                <a:lnTo>
                  <a:pt x="0" y="399922"/>
                </a:lnTo>
                <a:lnTo>
                  <a:pt x="1325" y="432723"/>
                </a:lnTo>
                <a:lnTo>
                  <a:pt x="11623" y="496032"/>
                </a:lnTo>
                <a:lnTo>
                  <a:pt x="31428" y="555596"/>
                </a:lnTo>
                <a:lnTo>
                  <a:pt x="59919" y="610592"/>
                </a:lnTo>
                <a:lnTo>
                  <a:pt x="96271" y="660196"/>
                </a:lnTo>
                <a:lnTo>
                  <a:pt x="139661" y="703587"/>
                </a:lnTo>
                <a:lnTo>
                  <a:pt x="189266" y="739939"/>
                </a:lnTo>
                <a:lnTo>
                  <a:pt x="244262" y="768429"/>
                </a:lnTo>
                <a:lnTo>
                  <a:pt x="303826" y="788235"/>
                </a:lnTo>
                <a:lnTo>
                  <a:pt x="367134" y="798532"/>
                </a:lnTo>
                <a:lnTo>
                  <a:pt x="399935" y="799858"/>
                </a:lnTo>
                <a:close/>
              </a:path>
            </a:pathLst>
          </a:custGeom>
          <a:ln w="34924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5077" y="317474"/>
            <a:ext cx="799871" cy="799858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35077" y="317474"/>
            <a:ext cx="800100" cy="800100"/>
          </a:xfrm>
          <a:custGeom>
            <a:avLst/>
            <a:gdLst/>
            <a:ahLst/>
            <a:cxnLst/>
            <a:rect l="l" t="t" r="r" b="b"/>
            <a:pathLst>
              <a:path w="800100" h="800100">
                <a:moveTo>
                  <a:pt x="399935" y="799858"/>
                </a:moveTo>
                <a:lnTo>
                  <a:pt x="464807" y="794624"/>
                </a:lnTo>
                <a:lnTo>
                  <a:pt x="526346" y="779469"/>
                </a:lnTo>
                <a:lnTo>
                  <a:pt x="583729" y="755218"/>
                </a:lnTo>
                <a:lnTo>
                  <a:pt x="636132" y="722694"/>
                </a:lnTo>
                <a:lnTo>
                  <a:pt x="682732" y="682720"/>
                </a:lnTo>
                <a:lnTo>
                  <a:pt x="722707" y="636119"/>
                </a:lnTo>
                <a:lnTo>
                  <a:pt x="755231" y="583716"/>
                </a:lnTo>
                <a:lnTo>
                  <a:pt x="779482" y="526333"/>
                </a:lnTo>
                <a:lnTo>
                  <a:pt x="794636" y="464794"/>
                </a:lnTo>
                <a:lnTo>
                  <a:pt x="799871" y="399922"/>
                </a:lnTo>
                <a:lnTo>
                  <a:pt x="798545" y="367123"/>
                </a:lnTo>
                <a:lnTo>
                  <a:pt x="788248" y="303818"/>
                </a:lnTo>
                <a:lnTo>
                  <a:pt x="768442" y="244257"/>
                </a:lnTo>
                <a:lnTo>
                  <a:pt x="739951" y="189263"/>
                </a:lnTo>
                <a:lnTo>
                  <a:pt x="703599" y="139659"/>
                </a:lnTo>
                <a:lnTo>
                  <a:pt x="660209" y="96270"/>
                </a:lnTo>
                <a:lnTo>
                  <a:pt x="610604" y="59919"/>
                </a:lnTo>
                <a:lnTo>
                  <a:pt x="555608" y="31428"/>
                </a:lnTo>
                <a:lnTo>
                  <a:pt x="496044" y="11623"/>
                </a:lnTo>
                <a:lnTo>
                  <a:pt x="432736" y="1325"/>
                </a:lnTo>
                <a:lnTo>
                  <a:pt x="399935" y="0"/>
                </a:lnTo>
                <a:lnTo>
                  <a:pt x="367134" y="1325"/>
                </a:lnTo>
                <a:lnTo>
                  <a:pt x="303826" y="11623"/>
                </a:lnTo>
                <a:lnTo>
                  <a:pt x="244262" y="31428"/>
                </a:lnTo>
                <a:lnTo>
                  <a:pt x="189266" y="59919"/>
                </a:lnTo>
                <a:lnTo>
                  <a:pt x="139661" y="96270"/>
                </a:lnTo>
                <a:lnTo>
                  <a:pt x="96271" y="139659"/>
                </a:lnTo>
                <a:lnTo>
                  <a:pt x="59919" y="189263"/>
                </a:lnTo>
                <a:lnTo>
                  <a:pt x="31428" y="244257"/>
                </a:lnTo>
                <a:lnTo>
                  <a:pt x="11623" y="303818"/>
                </a:lnTo>
                <a:lnTo>
                  <a:pt x="1325" y="367123"/>
                </a:lnTo>
                <a:lnTo>
                  <a:pt x="0" y="399922"/>
                </a:lnTo>
                <a:lnTo>
                  <a:pt x="1325" y="432723"/>
                </a:lnTo>
                <a:lnTo>
                  <a:pt x="11623" y="496032"/>
                </a:lnTo>
                <a:lnTo>
                  <a:pt x="31428" y="555596"/>
                </a:lnTo>
                <a:lnTo>
                  <a:pt x="59919" y="610592"/>
                </a:lnTo>
                <a:lnTo>
                  <a:pt x="96271" y="660196"/>
                </a:lnTo>
                <a:lnTo>
                  <a:pt x="139661" y="703587"/>
                </a:lnTo>
                <a:lnTo>
                  <a:pt x="189266" y="739939"/>
                </a:lnTo>
                <a:lnTo>
                  <a:pt x="244262" y="768429"/>
                </a:lnTo>
                <a:lnTo>
                  <a:pt x="303826" y="788235"/>
                </a:lnTo>
                <a:lnTo>
                  <a:pt x="367134" y="798532"/>
                </a:lnTo>
                <a:lnTo>
                  <a:pt x="399935" y="799858"/>
                </a:lnTo>
                <a:close/>
              </a:path>
            </a:pathLst>
          </a:custGeom>
          <a:ln w="34924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1242110" y="2230983"/>
            <a:ext cx="3271520" cy="152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55" dirty="0">
                <a:solidFill>
                  <a:srgbClr val="FFFFFF"/>
                </a:solidFill>
                <a:latin typeface="Tahoma"/>
                <a:cs typeface="Tahoma"/>
              </a:rPr>
              <a:t>Diet</a:t>
            </a:r>
            <a:endParaRPr sz="1300">
              <a:latin typeface="Tahoma"/>
              <a:cs typeface="Tahoma"/>
            </a:endParaRPr>
          </a:p>
          <a:p>
            <a:pPr marL="62865" marR="5080">
              <a:lnSpc>
                <a:spcPct val="153900"/>
              </a:lnSpc>
              <a:spcBef>
                <a:spcPts val="95"/>
              </a:spcBef>
            </a:pP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 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wil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ea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heart-health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die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Tahoma"/>
                <a:cs typeface="Tahoma"/>
              </a:rPr>
              <a:t>tha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3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200" spc="-1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low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sal</a:t>
            </a:r>
            <a:r>
              <a:rPr sz="1200" spc="-2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an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fat.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 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wil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kee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p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trac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wha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I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eat.</a:t>
            </a:r>
            <a:endParaRPr sz="1200">
              <a:latin typeface="Tahoma"/>
              <a:cs typeface="Tahoma"/>
            </a:endParaRPr>
          </a:p>
          <a:p>
            <a:pPr marL="62865">
              <a:lnSpc>
                <a:spcPct val="100000"/>
              </a:lnSpc>
              <a:spcBef>
                <a:spcPts val="775"/>
              </a:spcBef>
              <a:tabLst>
                <a:tab pos="1325245" algn="l"/>
              </a:tabLst>
            </a:pP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wil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tr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los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u="sng" spc="-11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u="sng" dirty="0">
                <a:solidFill>
                  <a:srgbClr val="231F20"/>
                </a:solidFill>
                <a:latin typeface="Tahoma"/>
                <a:cs typeface="Tahoma"/>
              </a:rPr>
              <a:t>	</a:t>
            </a:r>
            <a:r>
              <a:rPr sz="1200" spc="-90" dirty="0">
                <a:solidFill>
                  <a:srgbClr val="231F20"/>
                </a:solidFill>
                <a:latin typeface="Tahoma"/>
                <a:cs typeface="Tahoma"/>
              </a:rPr>
              <a:t>pound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Tahoma"/>
                <a:cs typeface="Tahoma"/>
              </a:rPr>
              <a:t>b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65" dirty="0">
                <a:solidFill>
                  <a:srgbClr val="231F20"/>
                </a:solidFill>
                <a:latin typeface="Tahoma"/>
                <a:cs typeface="Tahoma"/>
              </a:rPr>
              <a:t>m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Tahoma"/>
                <a:cs typeface="Tahoma"/>
              </a:rPr>
              <a:t>nex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provide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visit.</a:t>
            </a:r>
            <a:endParaRPr sz="1200">
              <a:latin typeface="Tahoma"/>
              <a:cs typeface="Tahoma"/>
            </a:endParaRPr>
          </a:p>
          <a:p>
            <a:pPr marL="62865" marR="194945">
              <a:lnSpc>
                <a:spcPct val="107700"/>
              </a:lnSpc>
              <a:spcBef>
                <a:spcPts val="660"/>
              </a:spcBef>
            </a:pP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 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wil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limi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th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Tahoma"/>
                <a:cs typeface="Tahoma"/>
              </a:rPr>
              <a:t>amoun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alcoho</a:t>
            </a:r>
            <a:r>
              <a:rPr sz="1200" spc="-15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I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drink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,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200" spc="-20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directed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Tahoma"/>
                <a:cs typeface="Tahoma"/>
              </a:rPr>
              <a:t>b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55" dirty="0">
                <a:solidFill>
                  <a:srgbClr val="231F20"/>
                </a:solidFill>
                <a:latin typeface="Tahoma"/>
                <a:cs typeface="Tahoma"/>
              </a:rPr>
              <a:t>m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provider.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038618" y="4342472"/>
            <a:ext cx="139065" cy="130175"/>
          </a:xfrm>
          <a:custGeom>
            <a:avLst/>
            <a:gdLst/>
            <a:ahLst/>
            <a:cxnLst/>
            <a:rect l="l" t="t" r="r" b="b"/>
            <a:pathLst>
              <a:path w="139065" h="130175">
                <a:moveTo>
                  <a:pt x="0" y="129908"/>
                </a:moveTo>
                <a:lnTo>
                  <a:pt x="138607" y="129908"/>
                </a:lnTo>
                <a:lnTo>
                  <a:pt x="138607" y="0"/>
                </a:lnTo>
                <a:lnTo>
                  <a:pt x="0" y="0"/>
                </a:lnTo>
                <a:lnTo>
                  <a:pt x="0" y="129908"/>
                </a:lnTo>
                <a:close/>
              </a:path>
            </a:pathLst>
          </a:custGeom>
          <a:solidFill>
            <a:srgbClr val="E0E4F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038618" y="4342472"/>
            <a:ext cx="139065" cy="130175"/>
          </a:xfrm>
          <a:custGeom>
            <a:avLst/>
            <a:gdLst/>
            <a:ahLst/>
            <a:cxnLst/>
            <a:rect l="l" t="t" r="r" b="b"/>
            <a:pathLst>
              <a:path w="139065" h="130175">
                <a:moveTo>
                  <a:pt x="0" y="129908"/>
                </a:moveTo>
                <a:lnTo>
                  <a:pt x="138607" y="129908"/>
                </a:lnTo>
                <a:lnTo>
                  <a:pt x="138607" y="0"/>
                </a:lnTo>
                <a:lnTo>
                  <a:pt x="0" y="0"/>
                </a:lnTo>
                <a:lnTo>
                  <a:pt x="0" y="129908"/>
                </a:lnTo>
                <a:close/>
              </a:path>
            </a:pathLst>
          </a:custGeom>
          <a:ln w="10388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38453" y="4813553"/>
            <a:ext cx="139065" cy="130175"/>
          </a:xfrm>
          <a:custGeom>
            <a:avLst/>
            <a:gdLst/>
            <a:ahLst/>
            <a:cxnLst/>
            <a:rect l="l" t="t" r="r" b="b"/>
            <a:pathLst>
              <a:path w="139065" h="130175">
                <a:moveTo>
                  <a:pt x="0" y="129921"/>
                </a:moveTo>
                <a:lnTo>
                  <a:pt x="138607" y="129921"/>
                </a:lnTo>
                <a:lnTo>
                  <a:pt x="138607" y="0"/>
                </a:lnTo>
                <a:lnTo>
                  <a:pt x="0" y="0"/>
                </a:lnTo>
                <a:lnTo>
                  <a:pt x="0" y="129921"/>
                </a:lnTo>
                <a:close/>
              </a:path>
            </a:pathLst>
          </a:custGeom>
          <a:solidFill>
            <a:srgbClr val="E0E4F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38453" y="4813553"/>
            <a:ext cx="139065" cy="130175"/>
          </a:xfrm>
          <a:custGeom>
            <a:avLst/>
            <a:gdLst/>
            <a:ahLst/>
            <a:cxnLst/>
            <a:rect l="l" t="t" r="r" b="b"/>
            <a:pathLst>
              <a:path w="139065" h="130175">
                <a:moveTo>
                  <a:pt x="0" y="129921"/>
                </a:moveTo>
                <a:lnTo>
                  <a:pt x="138607" y="129921"/>
                </a:lnTo>
                <a:lnTo>
                  <a:pt x="138607" y="0"/>
                </a:lnTo>
                <a:lnTo>
                  <a:pt x="0" y="0"/>
                </a:lnTo>
                <a:lnTo>
                  <a:pt x="0" y="129921"/>
                </a:lnTo>
                <a:close/>
              </a:path>
            </a:pathLst>
          </a:custGeom>
          <a:ln w="10388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038580" y="5291099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5" h="130810">
                <a:moveTo>
                  <a:pt x="0" y="130746"/>
                </a:moveTo>
                <a:lnTo>
                  <a:pt x="138595" y="130746"/>
                </a:lnTo>
                <a:lnTo>
                  <a:pt x="138595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solidFill>
            <a:srgbClr val="E0E4F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38580" y="5291099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5" h="130810">
                <a:moveTo>
                  <a:pt x="0" y="130746"/>
                </a:moveTo>
                <a:lnTo>
                  <a:pt x="138595" y="130746"/>
                </a:lnTo>
                <a:lnTo>
                  <a:pt x="138595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ln w="10388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1252232" y="4030818"/>
            <a:ext cx="3384550" cy="1614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30" dirty="0">
                <a:solidFill>
                  <a:srgbClr val="FFFFFF"/>
                </a:solidFill>
                <a:latin typeface="Tahoma"/>
                <a:cs typeface="Tahoma"/>
              </a:rPr>
              <a:t>Exercise</a:t>
            </a:r>
            <a:endParaRPr sz="1300">
              <a:latin typeface="Tahoma"/>
              <a:cs typeface="Tahoma"/>
            </a:endParaRPr>
          </a:p>
          <a:p>
            <a:pPr marL="52705" marR="64769">
              <a:lnSpc>
                <a:spcPct val="107700"/>
              </a:lnSpc>
              <a:spcBef>
                <a:spcPts val="575"/>
              </a:spcBef>
              <a:tabLst>
                <a:tab pos="1473200" algn="l"/>
                <a:tab pos="2378710" algn="l"/>
              </a:tabLst>
            </a:pP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 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wil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exercis</a:t>
            </a:r>
            <a:r>
              <a:rPr sz="1200" spc="-3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fo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u="sng" spc="-11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u="sng" dirty="0">
                <a:solidFill>
                  <a:srgbClr val="231F20"/>
                </a:solidFill>
                <a:latin typeface="Tahoma"/>
                <a:cs typeface="Tahoma"/>
              </a:rPr>
              <a:t>	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minute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u="sng" spc="-11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u="sng" dirty="0">
                <a:solidFill>
                  <a:srgbClr val="231F20"/>
                </a:solidFill>
                <a:latin typeface="Tahoma"/>
                <a:cs typeface="Tahoma"/>
              </a:rPr>
              <a:t>	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day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pe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week,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200" spc="-20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directe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Tahoma"/>
                <a:cs typeface="Tahoma"/>
              </a:rPr>
              <a:t>b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55" dirty="0">
                <a:solidFill>
                  <a:srgbClr val="231F20"/>
                </a:solidFill>
                <a:latin typeface="Tahoma"/>
                <a:cs typeface="Tahoma"/>
              </a:rPr>
              <a:t>m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provider.</a:t>
            </a:r>
            <a:endParaRPr sz="1200">
              <a:latin typeface="Tahoma"/>
              <a:cs typeface="Tahoma"/>
            </a:endParaRPr>
          </a:p>
          <a:p>
            <a:pPr marL="52705" marR="147955">
              <a:lnSpc>
                <a:spcPct val="107700"/>
              </a:lnSpc>
              <a:spcBef>
                <a:spcPts val="665"/>
              </a:spcBef>
              <a:tabLst>
                <a:tab pos="2761615" algn="l"/>
              </a:tabLst>
            </a:pPr>
            <a:r>
              <a:rPr sz="1200" spc="-20" dirty="0">
                <a:solidFill>
                  <a:srgbClr val="231F20"/>
                </a:solidFill>
                <a:latin typeface="Tahoma"/>
                <a:cs typeface="Tahoma"/>
              </a:rPr>
              <a:t>M</a:t>
            </a:r>
            <a:r>
              <a:rPr sz="120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provide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an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I 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agre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Tahoma"/>
                <a:cs typeface="Tahoma"/>
              </a:rPr>
              <a:t>tha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th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bes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activitie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fo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14" dirty="0">
                <a:solidFill>
                  <a:srgbClr val="231F20"/>
                </a:solidFill>
                <a:latin typeface="Tahoma"/>
                <a:cs typeface="Tahoma"/>
              </a:rPr>
              <a:t>me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ar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dirty="0">
                <a:solidFill>
                  <a:srgbClr val="231F20"/>
                </a:solidFill>
                <a:latin typeface="Tahoma"/>
                <a:cs typeface="Tahoma"/>
              </a:rPr>
              <a:t>	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52705" marR="5080">
              <a:lnSpc>
                <a:spcPct val="107700"/>
              </a:lnSpc>
              <a:spcBef>
                <a:spcPts val="665"/>
              </a:spcBef>
            </a:pPr>
            <a:r>
              <a:rPr sz="1200" spc="-11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I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notic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ches</a:t>
            </a:r>
            <a:r>
              <a:rPr sz="1200" spc="-2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pain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,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shortnes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breath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,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ches</a:t>
            </a:r>
            <a:r>
              <a:rPr sz="1200" spc="-2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tight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-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ness</a:t>
            </a:r>
            <a:r>
              <a:rPr sz="1200" spc="-30" dirty="0">
                <a:solidFill>
                  <a:srgbClr val="231F20"/>
                </a:solidFill>
                <a:latin typeface="Tahoma"/>
                <a:cs typeface="Tahoma"/>
              </a:rPr>
              <a:t>,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I 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wil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ge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emergenc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help.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242415" y="5886358"/>
            <a:ext cx="3234690" cy="1221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65" dirty="0">
                <a:solidFill>
                  <a:srgbClr val="FFFFFF"/>
                </a:solidFill>
                <a:latin typeface="Tahoma"/>
                <a:cs typeface="Tahoma"/>
              </a:rPr>
              <a:t>Smoking</a:t>
            </a:r>
            <a:endParaRPr sz="1300">
              <a:latin typeface="Tahoma"/>
              <a:cs typeface="Tahoma"/>
            </a:endParaRPr>
          </a:p>
          <a:p>
            <a:pPr marL="62230">
              <a:lnSpc>
                <a:spcPct val="100000"/>
              </a:lnSpc>
              <a:spcBef>
                <a:spcPts val="690"/>
              </a:spcBef>
            </a:pP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wil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Tahoma"/>
                <a:cs typeface="Tahoma"/>
              </a:rPr>
              <a:t>thin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al</a:t>
            </a:r>
            <a:r>
              <a:rPr sz="1200" spc="-15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th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reason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Tahoma"/>
                <a:cs typeface="Tahoma"/>
              </a:rPr>
              <a:t>wh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shoul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Tahoma"/>
                <a:cs typeface="Tahoma"/>
              </a:rPr>
              <a:t>qui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Tahoma"/>
                <a:cs typeface="Tahoma"/>
              </a:rPr>
              <a:t>smoking.</a:t>
            </a:r>
            <a:endParaRPr sz="1200">
              <a:latin typeface="Tahoma"/>
              <a:cs typeface="Tahoma"/>
            </a:endParaRPr>
          </a:p>
          <a:p>
            <a:pPr marL="62230" marR="218440">
              <a:lnSpc>
                <a:spcPct val="107700"/>
              </a:lnSpc>
              <a:spcBef>
                <a:spcPts val="665"/>
              </a:spcBef>
            </a:pP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wil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as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65" dirty="0">
                <a:solidFill>
                  <a:srgbClr val="231F20"/>
                </a:solidFill>
                <a:latin typeface="Tahoma"/>
                <a:cs typeface="Tahoma"/>
              </a:rPr>
              <a:t>m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provide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Tahoma"/>
                <a:cs typeface="Tahoma"/>
              </a:rPr>
              <a:t>abou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ho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w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ca</a:t>
            </a:r>
            <a:r>
              <a:rPr sz="1200" spc="-20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Tahoma"/>
                <a:cs typeface="Tahoma"/>
              </a:rPr>
              <a:t>qui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Tahoma"/>
                <a:cs typeface="Tahoma"/>
              </a:rPr>
              <a:t>smoking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Tahoma"/>
                <a:cs typeface="Tahoma"/>
              </a:rPr>
              <a:t>an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tak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th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step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Tahoma"/>
                <a:cs typeface="Tahoma"/>
              </a:rPr>
              <a:t>quit.</a:t>
            </a:r>
            <a:endParaRPr sz="1200">
              <a:latin typeface="Tahoma"/>
              <a:cs typeface="Tahoma"/>
            </a:endParaRPr>
          </a:p>
          <a:p>
            <a:pPr marL="62230">
              <a:lnSpc>
                <a:spcPct val="100000"/>
              </a:lnSpc>
              <a:spcBef>
                <a:spcPts val="775"/>
              </a:spcBef>
            </a:pPr>
            <a:r>
              <a:rPr sz="1200" spc="-11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I 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star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smokin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g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again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,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I 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wil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tr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qui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again.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201702" y="900365"/>
            <a:ext cx="3355340" cy="1232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5" dirty="0">
                <a:solidFill>
                  <a:srgbClr val="FFFFFF"/>
                </a:solidFill>
                <a:latin typeface="Tahoma"/>
                <a:cs typeface="Tahoma"/>
              </a:rPr>
              <a:t>Medicine</a:t>
            </a:r>
            <a:endParaRPr sz="1300">
              <a:latin typeface="Tahoma"/>
              <a:cs typeface="Tahoma"/>
            </a:endParaRPr>
          </a:p>
          <a:p>
            <a:pPr marL="66040" marR="5080">
              <a:lnSpc>
                <a:spcPct val="107700"/>
              </a:lnSpc>
              <a:spcBef>
                <a:spcPts val="665"/>
              </a:spcBef>
            </a:pP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231F20"/>
                </a:solidFill>
                <a:latin typeface="Tahoma"/>
                <a:cs typeface="Tahoma"/>
              </a:rPr>
              <a:t>wil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tak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m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Tahoma"/>
                <a:cs typeface="Tahoma"/>
              </a:rPr>
              <a:t>lipid-lowerin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g 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medicine(s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) </a:t>
            </a:r>
            <a:r>
              <a:rPr sz="1200" spc="-5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200" spc="-20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Tahoma"/>
                <a:cs typeface="Tahoma"/>
              </a:rPr>
              <a:t>directed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b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m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provider.</a:t>
            </a:r>
            <a:endParaRPr sz="1200">
              <a:latin typeface="Tahoma"/>
              <a:cs typeface="Tahoma"/>
            </a:endParaRPr>
          </a:p>
          <a:p>
            <a:pPr marL="66040">
              <a:lnSpc>
                <a:spcPct val="100000"/>
              </a:lnSpc>
              <a:spcBef>
                <a:spcPts val="775"/>
              </a:spcBef>
            </a:pP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wil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30" dirty="0">
                <a:solidFill>
                  <a:srgbClr val="231F20"/>
                </a:solidFill>
                <a:latin typeface="Tahoma"/>
                <a:cs typeface="Tahoma"/>
              </a:rPr>
              <a:t>cal</a:t>
            </a:r>
            <a:r>
              <a:rPr sz="120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65" dirty="0">
                <a:solidFill>
                  <a:srgbClr val="231F20"/>
                </a:solidFill>
                <a:latin typeface="Tahoma"/>
                <a:cs typeface="Tahoma"/>
              </a:rPr>
              <a:t>m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provide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hav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Tahoma"/>
                <a:cs typeface="Tahoma"/>
              </a:rPr>
              <a:t>problems.</a:t>
            </a:r>
            <a:endParaRPr sz="1200">
              <a:latin typeface="Tahoma"/>
              <a:cs typeface="Tahoma"/>
            </a:endParaRPr>
          </a:p>
          <a:p>
            <a:pPr marL="66040">
              <a:lnSpc>
                <a:spcPct val="100000"/>
              </a:lnSpc>
              <a:spcBef>
                <a:spcPts val="775"/>
              </a:spcBef>
            </a:pP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 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wil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as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question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whe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I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Tahoma"/>
                <a:cs typeface="Tahoma"/>
              </a:rPr>
              <a:t>no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understand.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655286" y="2319685"/>
            <a:ext cx="19621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i="1" spc="-340" dirty="0">
                <a:solidFill>
                  <a:srgbClr val="FFFFFF"/>
                </a:solidFill>
                <a:latin typeface="Verdana"/>
                <a:cs typeface="Verdana"/>
              </a:rPr>
              <a:t>#</a:t>
            </a:r>
            <a:r>
              <a:rPr sz="850" b="1" i="1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004559" y="2663990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4" h="130810">
                <a:moveTo>
                  <a:pt x="0" y="130746"/>
                </a:moveTo>
                <a:lnTo>
                  <a:pt x="138607" y="130746"/>
                </a:lnTo>
                <a:lnTo>
                  <a:pt x="138607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solidFill>
            <a:srgbClr val="E0E4F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004559" y="2663990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4" h="130810">
                <a:moveTo>
                  <a:pt x="0" y="130746"/>
                </a:moveTo>
                <a:lnTo>
                  <a:pt x="138607" y="130746"/>
                </a:lnTo>
                <a:lnTo>
                  <a:pt x="138607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ln w="10388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007417" y="2940697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4" h="130810">
                <a:moveTo>
                  <a:pt x="0" y="130746"/>
                </a:moveTo>
                <a:lnTo>
                  <a:pt x="138595" y="130746"/>
                </a:lnTo>
                <a:lnTo>
                  <a:pt x="138595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solidFill>
            <a:srgbClr val="E0E4F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007417" y="2940697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4" h="130810">
                <a:moveTo>
                  <a:pt x="0" y="130746"/>
                </a:moveTo>
                <a:lnTo>
                  <a:pt x="138595" y="130746"/>
                </a:lnTo>
                <a:lnTo>
                  <a:pt x="138595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ln w="10388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6205220" y="2324480"/>
            <a:ext cx="3440429" cy="787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60" dirty="0">
                <a:solidFill>
                  <a:srgbClr val="FFFFFF"/>
                </a:solidFill>
                <a:latin typeface="Tahoma"/>
                <a:cs typeface="Tahoma"/>
              </a:rPr>
              <a:t>Know</a:t>
            </a:r>
            <a:r>
              <a:rPr sz="13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dirty="0">
                <a:solidFill>
                  <a:srgbClr val="FFFFFF"/>
                </a:solidFill>
                <a:latin typeface="Tahoma"/>
                <a:cs typeface="Tahoma"/>
              </a:rPr>
              <a:t>My</a:t>
            </a:r>
            <a:r>
              <a:rPr sz="13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Tahoma"/>
                <a:cs typeface="Tahoma"/>
              </a:rPr>
              <a:t>Numbers</a:t>
            </a:r>
            <a:endParaRPr sz="1300">
              <a:latin typeface="Tahoma"/>
              <a:cs typeface="Tahoma"/>
            </a:endParaRPr>
          </a:p>
          <a:p>
            <a:pPr marL="62230" marR="5080">
              <a:lnSpc>
                <a:spcPct val="153900"/>
              </a:lnSpc>
              <a:spcBef>
                <a:spcPts val="260"/>
              </a:spcBef>
            </a:pP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 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wil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hav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55" dirty="0">
                <a:solidFill>
                  <a:srgbClr val="231F20"/>
                </a:solidFill>
                <a:latin typeface="Tahoma"/>
                <a:cs typeface="Tahoma"/>
              </a:rPr>
              <a:t>m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level</a:t>
            </a:r>
            <a:r>
              <a:rPr sz="1200" spc="-30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checke</a:t>
            </a:r>
            <a:r>
              <a:rPr sz="1200" spc="-30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200" spc="-20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directe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Tahoma"/>
                <a:cs typeface="Tahoma"/>
              </a:rPr>
              <a:t>b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55" dirty="0">
                <a:solidFill>
                  <a:srgbClr val="231F20"/>
                </a:solidFill>
                <a:latin typeface="Tahoma"/>
                <a:cs typeface="Tahoma"/>
              </a:rPr>
              <a:t>m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provider.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 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wil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wor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reac</a:t>
            </a:r>
            <a:r>
              <a:rPr sz="1200" spc="-30" dirty="0">
                <a:solidFill>
                  <a:srgbClr val="231F20"/>
                </a:solidFill>
                <a:latin typeface="Tahoma"/>
                <a:cs typeface="Tahoma"/>
              </a:rPr>
              <a:t>h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55" dirty="0">
                <a:solidFill>
                  <a:srgbClr val="231F20"/>
                </a:solidFill>
                <a:latin typeface="Tahoma"/>
                <a:cs typeface="Tahoma"/>
              </a:rPr>
              <a:t>m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lipi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goals: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209093" y="4077808"/>
            <a:ext cx="98298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45" dirty="0">
                <a:solidFill>
                  <a:srgbClr val="FFFFFF"/>
                </a:solidFill>
                <a:latin typeface="Tahoma"/>
                <a:cs typeface="Tahoma"/>
              </a:rPr>
              <a:t>Provider</a:t>
            </a:r>
            <a:r>
              <a:rPr sz="13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spc="-30" dirty="0">
                <a:solidFill>
                  <a:srgbClr val="FFFFFF"/>
                </a:solidFill>
                <a:latin typeface="Tahoma"/>
                <a:cs typeface="Tahoma"/>
              </a:rPr>
              <a:t>Visits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369405" y="3130438"/>
            <a:ext cx="1981200" cy="572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7700"/>
              </a:lnSpc>
              <a:tabLst>
                <a:tab pos="1967230" algn="l"/>
              </a:tabLst>
            </a:pPr>
            <a:r>
              <a:rPr sz="1200" spc="-2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ota</a:t>
            </a:r>
            <a:r>
              <a:rPr sz="1200" spc="-25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cholestero</a:t>
            </a:r>
            <a:r>
              <a:rPr sz="1200" spc="-2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u="sng" spc="-11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u="sng" dirty="0">
                <a:solidFill>
                  <a:srgbClr val="231F20"/>
                </a:solidFill>
                <a:latin typeface="Tahoma"/>
                <a:cs typeface="Tahoma"/>
              </a:rPr>
              <a:t>	</a:t>
            </a:r>
            <a:r>
              <a:rPr sz="1200" u="sng" spc="-3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Tahoma"/>
                <a:cs typeface="Tahoma"/>
              </a:rPr>
              <a:t>LD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cholestero</a:t>
            </a:r>
            <a:r>
              <a:rPr sz="1200" spc="-2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dirty="0">
                <a:solidFill>
                  <a:srgbClr val="231F20"/>
                </a:solidFill>
                <a:latin typeface="Tahoma"/>
                <a:cs typeface="Tahoma"/>
              </a:rPr>
              <a:t>  </a:t>
            </a:r>
            <a:r>
              <a:rPr sz="1200" spc="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u="sng" spc="-11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u="sng" dirty="0">
                <a:solidFill>
                  <a:srgbClr val="231F20"/>
                </a:solidFill>
                <a:latin typeface="Tahoma"/>
                <a:cs typeface="Tahoma"/>
              </a:rPr>
              <a:t>	</a:t>
            </a:r>
            <a:r>
              <a:rPr sz="12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Tahoma"/>
                <a:cs typeface="Tahoma"/>
              </a:rPr>
              <a:t>HD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cholestero</a:t>
            </a:r>
            <a:r>
              <a:rPr sz="1200" spc="-2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dirty="0">
                <a:solidFill>
                  <a:srgbClr val="231F20"/>
                </a:solidFill>
                <a:latin typeface="Tahoma"/>
                <a:cs typeface="Tahoma"/>
              </a:rPr>
              <a:t>  </a:t>
            </a:r>
            <a:r>
              <a:rPr sz="12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u="sng" spc="-11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u="sng" dirty="0">
                <a:solidFill>
                  <a:srgbClr val="231F20"/>
                </a:solidFill>
                <a:latin typeface="Tahoma"/>
                <a:cs typeface="Tahoma"/>
              </a:rPr>
              <a:t>	</a:t>
            </a:r>
            <a:r>
              <a:rPr sz="1200" u="sng" spc="-3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369405" y="3721141"/>
            <a:ext cx="198056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32815" algn="l"/>
                <a:tab pos="1967230" algn="l"/>
              </a:tabLst>
            </a:pPr>
            <a:r>
              <a:rPr sz="1200" spc="-22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riglyceride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dirty="0">
                <a:solidFill>
                  <a:srgbClr val="231F20"/>
                </a:solidFill>
                <a:latin typeface="Tahoma"/>
                <a:cs typeface="Tahoma"/>
              </a:rPr>
              <a:t>	</a:t>
            </a:r>
            <a:r>
              <a:rPr sz="1200" u="sng" spc="-11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u="sng" dirty="0">
                <a:solidFill>
                  <a:srgbClr val="231F20"/>
                </a:solidFill>
                <a:latin typeface="Tahoma"/>
                <a:cs typeface="Tahoma"/>
              </a:rPr>
              <a:t>	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021031" y="4455324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4" h="130810">
                <a:moveTo>
                  <a:pt x="0" y="130746"/>
                </a:moveTo>
                <a:lnTo>
                  <a:pt x="138607" y="130746"/>
                </a:lnTo>
                <a:lnTo>
                  <a:pt x="138607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solidFill>
            <a:srgbClr val="E0E4F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021031" y="4455324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4" h="130810">
                <a:moveTo>
                  <a:pt x="0" y="130746"/>
                </a:moveTo>
                <a:lnTo>
                  <a:pt x="138607" y="130746"/>
                </a:lnTo>
                <a:lnTo>
                  <a:pt x="138607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ln w="10388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6255105" y="4440075"/>
            <a:ext cx="3406140" cy="656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wil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kee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p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65" dirty="0">
                <a:solidFill>
                  <a:srgbClr val="231F20"/>
                </a:solidFill>
                <a:latin typeface="Tahoma"/>
                <a:cs typeface="Tahoma"/>
              </a:rPr>
              <a:t>m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provide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Tahoma"/>
                <a:cs typeface="Tahoma"/>
              </a:rPr>
              <a:t>appointment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eve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whe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fee</a:t>
            </a:r>
            <a:r>
              <a:rPr sz="1200" spc="-2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fine.</a:t>
            </a:r>
            <a:endParaRPr sz="1200">
              <a:latin typeface="Tahoma"/>
              <a:cs typeface="Tahoma"/>
            </a:endParaRPr>
          </a:p>
          <a:p>
            <a:pPr marL="12700" marR="696595">
              <a:lnSpc>
                <a:spcPct val="107700"/>
              </a:lnSpc>
              <a:spcBef>
                <a:spcPts val="665"/>
              </a:spcBef>
            </a:pP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 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wil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as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55" dirty="0">
                <a:solidFill>
                  <a:srgbClr val="231F20"/>
                </a:solidFill>
                <a:latin typeface="Tahoma"/>
                <a:cs typeface="Tahoma"/>
              </a:rPr>
              <a:t>m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Tahoma"/>
                <a:cs typeface="Tahoma"/>
              </a:rPr>
              <a:t>p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100" dirty="0">
                <a:solidFill>
                  <a:srgbClr val="231F20"/>
                </a:solidFill>
                <a:latin typeface="Tahoma"/>
                <a:cs typeface="Tahoma"/>
              </a:rPr>
              <a:t>v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200" spc="-100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question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whe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I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not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understan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something.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021031" y="4725657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4" h="130810">
                <a:moveTo>
                  <a:pt x="0" y="130746"/>
                </a:moveTo>
                <a:lnTo>
                  <a:pt x="138607" y="130746"/>
                </a:lnTo>
                <a:lnTo>
                  <a:pt x="138607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solidFill>
            <a:srgbClr val="E0E4F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021031" y="4725657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4" h="130810">
                <a:moveTo>
                  <a:pt x="0" y="130746"/>
                </a:moveTo>
                <a:lnTo>
                  <a:pt x="138607" y="130746"/>
                </a:lnTo>
                <a:lnTo>
                  <a:pt x="138607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ln w="10388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021641" y="5654446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4" h="130810">
                <a:moveTo>
                  <a:pt x="0" y="130746"/>
                </a:moveTo>
                <a:lnTo>
                  <a:pt x="138607" y="130746"/>
                </a:lnTo>
                <a:lnTo>
                  <a:pt x="138607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solidFill>
            <a:srgbClr val="E0E4F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021641" y="5654446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4" h="130810">
                <a:moveTo>
                  <a:pt x="0" y="130746"/>
                </a:moveTo>
                <a:lnTo>
                  <a:pt x="138607" y="130746"/>
                </a:lnTo>
                <a:lnTo>
                  <a:pt x="138607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ln w="10388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742502" y="5255602"/>
            <a:ext cx="2933700" cy="238760"/>
          </a:xfrm>
          <a:custGeom>
            <a:avLst/>
            <a:gdLst/>
            <a:ahLst/>
            <a:cxnLst/>
            <a:rect l="l" t="t" r="r" b="b"/>
            <a:pathLst>
              <a:path w="2933700" h="238760">
                <a:moveTo>
                  <a:pt x="101529" y="0"/>
                </a:moveTo>
                <a:lnTo>
                  <a:pt x="56612" y="561"/>
                </a:lnTo>
                <a:lnTo>
                  <a:pt x="17587" y="8769"/>
                </a:lnTo>
                <a:lnTo>
                  <a:pt x="798" y="51145"/>
                </a:lnTo>
                <a:lnTo>
                  <a:pt x="0" y="161688"/>
                </a:lnTo>
                <a:lnTo>
                  <a:pt x="491" y="181976"/>
                </a:lnTo>
                <a:lnTo>
                  <a:pt x="8699" y="221000"/>
                </a:lnTo>
                <a:lnTo>
                  <a:pt x="51075" y="237789"/>
                </a:lnTo>
                <a:lnTo>
                  <a:pt x="93310" y="238656"/>
                </a:lnTo>
                <a:lnTo>
                  <a:pt x="2856596" y="238588"/>
                </a:lnTo>
                <a:lnTo>
                  <a:pt x="2906119" y="234168"/>
                </a:lnTo>
                <a:lnTo>
                  <a:pt x="2931013" y="202737"/>
                </a:lnTo>
                <a:lnTo>
                  <a:pt x="2933453" y="161688"/>
                </a:lnTo>
                <a:lnTo>
                  <a:pt x="2933496" y="76970"/>
                </a:lnTo>
                <a:lnTo>
                  <a:pt x="2933005" y="56682"/>
                </a:lnTo>
                <a:lnTo>
                  <a:pt x="2924796" y="17657"/>
                </a:lnTo>
                <a:lnTo>
                  <a:pt x="2882420" y="868"/>
                </a:lnTo>
                <a:lnTo>
                  <a:pt x="101529" y="0"/>
                </a:lnTo>
                <a:close/>
              </a:path>
            </a:pathLst>
          </a:custGeom>
          <a:solidFill>
            <a:srgbClr val="005AA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535040" y="516257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73665" y="6643"/>
                </a:lnTo>
                <a:lnTo>
                  <a:pt x="123545" y="25516"/>
                </a:lnTo>
                <a:lnTo>
                  <a:pt x="79830" y="55028"/>
                </a:lnTo>
                <a:lnTo>
                  <a:pt x="44106" y="93592"/>
                </a:lnTo>
                <a:lnTo>
                  <a:pt x="17964" y="139619"/>
                </a:lnTo>
                <a:lnTo>
                  <a:pt x="2992" y="191520"/>
                </a:lnTo>
                <a:lnTo>
                  <a:pt x="0" y="228600"/>
                </a:lnTo>
                <a:lnTo>
                  <a:pt x="757" y="247348"/>
                </a:lnTo>
                <a:lnTo>
                  <a:pt x="11654" y="300854"/>
                </a:lnTo>
                <a:lnTo>
                  <a:pt x="34249" y="349016"/>
                </a:lnTo>
                <a:lnTo>
                  <a:pt x="66955" y="390244"/>
                </a:lnTo>
                <a:lnTo>
                  <a:pt x="108183" y="422950"/>
                </a:lnTo>
                <a:lnTo>
                  <a:pt x="156345" y="445545"/>
                </a:lnTo>
                <a:lnTo>
                  <a:pt x="209851" y="456442"/>
                </a:lnTo>
                <a:lnTo>
                  <a:pt x="228600" y="457200"/>
                </a:lnTo>
                <a:lnTo>
                  <a:pt x="247348" y="456442"/>
                </a:lnTo>
                <a:lnTo>
                  <a:pt x="300854" y="445545"/>
                </a:lnTo>
                <a:lnTo>
                  <a:pt x="349016" y="422950"/>
                </a:lnTo>
                <a:lnTo>
                  <a:pt x="390244" y="390244"/>
                </a:lnTo>
                <a:lnTo>
                  <a:pt x="422950" y="349016"/>
                </a:lnTo>
                <a:lnTo>
                  <a:pt x="445545" y="300854"/>
                </a:lnTo>
                <a:lnTo>
                  <a:pt x="456442" y="247348"/>
                </a:lnTo>
                <a:lnTo>
                  <a:pt x="457200" y="228600"/>
                </a:lnTo>
                <a:lnTo>
                  <a:pt x="456442" y="209851"/>
                </a:lnTo>
                <a:lnTo>
                  <a:pt x="445545" y="156345"/>
                </a:lnTo>
                <a:lnTo>
                  <a:pt x="422950" y="108183"/>
                </a:lnTo>
                <a:lnTo>
                  <a:pt x="390244" y="66955"/>
                </a:lnTo>
                <a:lnTo>
                  <a:pt x="349016" y="34249"/>
                </a:lnTo>
                <a:lnTo>
                  <a:pt x="300854" y="11654"/>
                </a:lnTo>
                <a:lnTo>
                  <a:pt x="247348" y="757"/>
                </a:lnTo>
                <a:lnTo>
                  <a:pt x="228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543169" y="5203494"/>
            <a:ext cx="425703" cy="349402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6209703" y="5285930"/>
            <a:ext cx="117919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55" dirty="0">
                <a:solidFill>
                  <a:srgbClr val="FFFFFF"/>
                </a:solidFill>
                <a:latin typeface="Tahoma"/>
                <a:cs typeface="Tahoma"/>
              </a:rPr>
              <a:t>Help</a:t>
            </a:r>
            <a:r>
              <a:rPr sz="1300" spc="-90" dirty="0">
                <a:solidFill>
                  <a:srgbClr val="FFFFFF"/>
                </a:solidFill>
                <a:latin typeface="Tahoma"/>
                <a:cs typeface="Tahoma"/>
              </a:rPr>
              <a:t> From </a:t>
            </a:r>
            <a:r>
              <a:rPr sz="1300" spc="-65" dirty="0">
                <a:solidFill>
                  <a:srgbClr val="FFFFFF"/>
                </a:solidFill>
                <a:latin typeface="Tahoma"/>
                <a:cs typeface="Tahoma"/>
              </a:rPr>
              <a:t>Others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6255715" y="5639196"/>
            <a:ext cx="3422650" cy="9378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45819">
              <a:lnSpc>
                <a:spcPct val="107700"/>
              </a:lnSpc>
            </a:pP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 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wil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tal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wit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h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famil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an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ahoma"/>
                <a:cs typeface="Tahoma"/>
              </a:rPr>
              <a:t>friend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Tahoma"/>
                <a:cs typeface="Tahoma"/>
              </a:rPr>
              <a:t>abou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how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havin</a:t>
            </a:r>
            <a:r>
              <a:rPr sz="1200" spc="-60" dirty="0">
                <a:solidFill>
                  <a:srgbClr val="231F20"/>
                </a:solidFill>
                <a:latin typeface="Tahoma"/>
                <a:cs typeface="Tahoma"/>
              </a:rPr>
              <a:t>g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hig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h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cholestero</a:t>
            </a:r>
            <a:r>
              <a:rPr sz="1200" spc="-2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make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35" dirty="0">
                <a:solidFill>
                  <a:srgbClr val="231F20"/>
                </a:solidFill>
                <a:latin typeface="Tahoma"/>
                <a:cs typeface="Tahoma"/>
              </a:rPr>
              <a:t>m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feel.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 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wil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ahoma"/>
                <a:cs typeface="Tahoma"/>
              </a:rPr>
              <a:t>conside</a:t>
            </a:r>
            <a:r>
              <a:rPr sz="1200" spc="-2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joining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suppor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group.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wil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le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65" dirty="0">
                <a:solidFill>
                  <a:srgbClr val="231F20"/>
                </a:solidFill>
                <a:latin typeface="Tahoma"/>
                <a:cs typeface="Tahoma"/>
              </a:rPr>
              <a:t>m</a:t>
            </a:r>
            <a:r>
              <a:rPr sz="1200" spc="-8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provide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kno</a:t>
            </a:r>
            <a:r>
              <a:rPr sz="1200" spc="-75" dirty="0">
                <a:solidFill>
                  <a:srgbClr val="231F20"/>
                </a:solidFill>
                <a:latin typeface="Tahoma"/>
                <a:cs typeface="Tahoma"/>
              </a:rPr>
              <a:t>w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fee</a:t>
            </a:r>
            <a:r>
              <a:rPr sz="1200" spc="-2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20" dirty="0">
                <a:solidFill>
                  <a:srgbClr val="231F20"/>
                </a:solidFill>
                <a:latin typeface="Tahoma"/>
                <a:cs typeface="Tahoma"/>
              </a:rPr>
              <a:t>moody</a:t>
            </a:r>
            <a:r>
              <a:rPr sz="1200" spc="-45" dirty="0">
                <a:solidFill>
                  <a:srgbClr val="231F20"/>
                </a:solidFill>
                <a:latin typeface="Tahoma"/>
                <a:cs typeface="Tahoma"/>
              </a:rPr>
              <a:t>,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Tahoma"/>
                <a:cs typeface="Tahoma"/>
              </a:rPr>
              <a:t>blue</a:t>
            </a:r>
            <a:r>
              <a:rPr sz="1200" spc="-40" dirty="0">
                <a:solidFill>
                  <a:srgbClr val="231F20"/>
                </a:solidFill>
                <a:latin typeface="Tahoma"/>
                <a:cs typeface="Tahoma"/>
              </a:rPr>
              <a:t>,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200" spc="-3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2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ahoma"/>
                <a:cs typeface="Tahoma"/>
              </a:rPr>
              <a:t>stressed.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6021641" y="6120244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4" h="130810">
                <a:moveTo>
                  <a:pt x="0" y="130746"/>
                </a:moveTo>
                <a:lnTo>
                  <a:pt x="138607" y="130746"/>
                </a:lnTo>
                <a:lnTo>
                  <a:pt x="138607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solidFill>
            <a:srgbClr val="E0E4F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021641" y="6120244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4" h="130810">
                <a:moveTo>
                  <a:pt x="0" y="130746"/>
                </a:moveTo>
                <a:lnTo>
                  <a:pt x="138607" y="130746"/>
                </a:lnTo>
                <a:lnTo>
                  <a:pt x="138607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ln w="10388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707783" y="6998480"/>
            <a:ext cx="3958590" cy="430887"/>
          </a:xfrm>
          <a:custGeom>
            <a:avLst/>
            <a:gdLst/>
            <a:ahLst/>
            <a:cxnLst/>
            <a:rect l="l" t="t" r="r" b="b"/>
            <a:pathLst>
              <a:path w="3958590" h="793115">
                <a:moveTo>
                  <a:pt x="114244" y="0"/>
                </a:moveTo>
                <a:lnTo>
                  <a:pt x="68386" y="443"/>
                </a:lnTo>
                <a:lnTo>
                  <a:pt x="25528" y="6929"/>
                </a:lnTo>
                <a:lnTo>
                  <a:pt x="2816" y="40411"/>
                </a:lnTo>
                <a:lnTo>
                  <a:pt x="42" y="89420"/>
                </a:lnTo>
                <a:lnTo>
                  <a:pt x="0" y="703110"/>
                </a:lnTo>
                <a:lnTo>
                  <a:pt x="388" y="724089"/>
                </a:lnTo>
                <a:lnTo>
                  <a:pt x="6873" y="766947"/>
                </a:lnTo>
                <a:lnTo>
                  <a:pt x="40355" y="789658"/>
                </a:lnTo>
                <a:lnTo>
                  <a:pt x="95733" y="792509"/>
                </a:lnTo>
                <a:lnTo>
                  <a:pt x="3868809" y="792475"/>
                </a:lnTo>
                <a:lnTo>
                  <a:pt x="3907198" y="791034"/>
                </a:lnTo>
                <a:lnTo>
                  <a:pt x="3947812" y="773517"/>
                </a:lnTo>
                <a:lnTo>
                  <a:pt x="3957943" y="718748"/>
                </a:lnTo>
                <a:lnTo>
                  <a:pt x="3958174" y="89420"/>
                </a:lnTo>
                <a:lnTo>
                  <a:pt x="3957786" y="68441"/>
                </a:lnTo>
                <a:lnTo>
                  <a:pt x="3951300" y="25583"/>
                </a:lnTo>
                <a:lnTo>
                  <a:pt x="3917818" y="2871"/>
                </a:lnTo>
                <a:lnTo>
                  <a:pt x="3862440" y="21"/>
                </a:lnTo>
                <a:lnTo>
                  <a:pt x="114244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800" dirty="0" smtClean="0"/>
              <a:t>Stillwater Family Care</a:t>
            </a:r>
            <a:endParaRPr sz="2800" dirty="0"/>
          </a:p>
        </p:txBody>
      </p:sp>
      <p:sp>
        <p:nvSpPr>
          <p:cNvPr id="105" name="object 105"/>
          <p:cNvSpPr/>
          <p:nvPr/>
        </p:nvSpPr>
        <p:spPr>
          <a:xfrm>
            <a:off x="5419648" y="6773964"/>
            <a:ext cx="3958590" cy="793115"/>
          </a:xfrm>
          <a:custGeom>
            <a:avLst/>
            <a:gdLst/>
            <a:ahLst/>
            <a:cxnLst/>
            <a:rect l="l" t="t" r="r" b="b"/>
            <a:pathLst>
              <a:path w="3958590" h="793115">
                <a:moveTo>
                  <a:pt x="114300" y="0"/>
                </a:moveTo>
                <a:lnTo>
                  <a:pt x="68441" y="443"/>
                </a:lnTo>
                <a:lnTo>
                  <a:pt x="25583" y="6929"/>
                </a:lnTo>
                <a:lnTo>
                  <a:pt x="2871" y="40411"/>
                </a:lnTo>
                <a:lnTo>
                  <a:pt x="21" y="95789"/>
                </a:lnTo>
                <a:lnTo>
                  <a:pt x="0" y="678230"/>
                </a:lnTo>
                <a:lnTo>
                  <a:pt x="55" y="703110"/>
                </a:lnTo>
                <a:lnTo>
                  <a:pt x="1496" y="741499"/>
                </a:lnTo>
                <a:lnTo>
                  <a:pt x="19013" y="782113"/>
                </a:lnTo>
                <a:lnTo>
                  <a:pt x="73782" y="792244"/>
                </a:lnTo>
                <a:lnTo>
                  <a:pt x="3843985" y="792530"/>
                </a:lnTo>
                <a:lnTo>
                  <a:pt x="3868864" y="792475"/>
                </a:lnTo>
                <a:lnTo>
                  <a:pt x="3907254" y="791034"/>
                </a:lnTo>
                <a:lnTo>
                  <a:pt x="3947867" y="773517"/>
                </a:lnTo>
                <a:lnTo>
                  <a:pt x="3957999" y="718748"/>
                </a:lnTo>
                <a:lnTo>
                  <a:pt x="3958285" y="114299"/>
                </a:lnTo>
                <a:lnTo>
                  <a:pt x="3958229" y="89420"/>
                </a:lnTo>
                <a:lnTo>
                  <a:pt x="3956788" y="51030"/>
                </a:lnTo>
                <a:lnTo>
                  <a:pt x="3939271" y="10417"/>
                </a:lnTo>
                <a:lnTo>
                  <a:pt x="3884502" y="285"/>
                </a:lnTo>
                <a:lnTo>
                  <a:pt x="114300" y="0"/>
                </a:lnTo>
                <a:close/>
              </a:path>
            </a:pathLst>
          </a:custGeom>
          <a:ln w="6349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037424" y="3096209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5" h="130810">
                <a:moveTo>
                  <a:pt x="0" y="130746"/>
                </a:moveTo>
                <a:lnTo>
                  <a:pt x="138595" y="130746"/>
                </a:lnTo>
                <a:lnTo>
                  <a:pt x="138595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solidFill>
            <a:srgbClr val="E0E4F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037424" y="3096209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5" h="130810">
                <a:moveTo>
                  <a:pt x="0" y="130746"/>
                </a:moveTo>
                <a:lnTo>
                  <a:pt x="138595" y="130746"/>
                </a:lnTo>
                <a:lnTo>
                  <a:pt x="138595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ln w="10388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037424" y="3382670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5" h="130810">
                <a:moveTo>
                  <a:pt x="0" y="130759"/>
                </a:moveTo>
                <a:lnTo>
                  <a:pt x="138595" y="130759"/>
                </a:lnTo>
                <a:lnTo>
                  <a:pt x="138595" y="0"/>
                </a:lnTo>
                <a:lnTo>
                  <a:pt x="0" y="0"/>
                </a:lnTo>
                <a:lnTo>
                  <a:pt x="0" y="130759"/>
                </a:lnTo>
                <a:close/>
              </a:path>
            </a:pathLst>
          </a:custGeom>
          <a:solidFill>
            <a:srgbClr val="E0E4F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037424" y="3382670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5" h="130810">
                <a:moveTo>
                  <a:pt x="0" y="130759"/>
                </a:moveTo>
                <a:lnTo>
                  <a:pt x="138595" y="130759"/>
                </a:lnTo>
                <a:lnTo>
                  <a:pt x="138595" y="0"/>
                </a:lnTo>
                <a:lnTo>
                  <a:pt x="0" y="0"/>
                </a:lnTo>
                <a:lnTo>
                  <a:pt x="0" y="130759"/>
                </a:lnTo>
                <a:close/>
              </a:path>
            </a:pathLst>
          </a:custGeom>
          <a:ln w="10388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021641" y="6403162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4" h="130809">
                <a:moveTo>
                  <a:pt x="0" y="130746"/>
                </a:moveTo>
                <a:lnTo>
                  <a:pt x="138607" y="130746"/>
                </a:lnTo>
                <a:lnTo>
                  <a:pt x="138607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solidFill>
            <a:srgbClr val="E0E4F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021641" y="6403162"/>
            <a:ext cx="139065" cy="130810"/>
          </a:xfrm>
          <a:custGeom>
            <a:avLst/>
            <a:gdLst/>
            <a:ahLst/>
            <a:cxnLst/>
            <a:rect l="l" t="t" r="r" b="b"/>
            <a:pathLst>
              <a:path w="139064" h="130809">
                <a:moveTo>
                  <a:pt x="0" y="130746"/>
                </a:moveTo>
                <a:lnTo>
                  <a:pt x="138607" y="130746"/>
                </a:lnTo>
                <a:lnTo>
                  <a:pt x="138607" y="0"/>
                </a:lnTo>
                <a:lnTo>
                  <a:pt x="0" y="0"/>
                </a:lnTo>
                <a:lnTo>
                  <a:pt x="0" y="130746"/>
                </a:lnTo>
                <a:close/>
              </a:path>
            </a:pathLst>
          </a:custGeom>
          <a:ln w="10388">
            <a:solidFill>
              <a:srgbClr val="6B88C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43115" y="2083295"/>
            <a:ext cx="506095" cy="506095"/>
          </a:xfrm>
          <a:custGeom>
            <a:avLst/>
            <a:gdLst/>
            <a:ahLst/>
            <a:cxnLst/>
            <a:rect l="l" t="t" r="r" b="b"/>
            <a:pathLst>
              <a:path w="506094" h="506094">
                <a:moveTo>
                  <a:pt x="252933" y="505866"/>
                </a:moveTo>
                <a:lnTo>
                  <a:pt x="293906" y="502549"/>
                </a:lnTo>
                <a:lnTo>
                  <a:pt x="332795" y="492950"/>
                </a:lnTo>
                <a:lnTo>
                  <a:pt x="369073" y="477592"/>
                </a:lnTo>
                <a:lnTo>
                  <a:pt x="402217" y="457001"/>
                </a:lnTo>
                <a:lnTo>
                  <a:pt x="431701" y="431701"/>
                </a:lnTo>
                <a:lnTo>
                  <a:pt x="457001" y="402217"/>
                </a:lnTo>
                <a:lnTo>
                  <a:pt x="477592" y="369073"/>
                </a:lnTo>
                <a:lnTo>
                  <a:pt x="492950" y="332795"/>
                </a:lnTo>
                <a:lnTo>
                  <a:pt x="502549" y="293906"/>
                </a:lnTo>
                <a:lnTo>
                  <a:pt x="505866" y="252933"/>
                </a:lnTo>
                <a:lnTo>
                  <a:pt x="505026" y="232218"/>
                </a:lnTo>
                <a:lnTo>
                  <a:pt x="498502" y="192221"/>
                </a:lnTo>
                <a:lnTo>
                  <a:pt x="485958" y="154572"/>
                </a:lnTo>
                <a:lnTo>
                  <a:pt x="467918" y="119796"/>
                </a:lnTo>
                <a:lnTo>
                  <a:pt x="444907" y="88416"/>
                </a:lnTo>
                <a:lnTo>
                  <a:pt x="417449" y="60958"/>
                </a:lnTo>
                <a:lnTo>
                  <a:pt x="386070" y="37947"/>
                </a:lnTo>
                <a:lnTo>
                  <a:pt x="351293" y="19907"/>
                </a:lnTo>
                <a:lnTo>
                  <a:pt x="313644" y="7363"/>
                </a:lnTo>
                <a:lnTo>
                  <a:pt x="273647" y="840"/>
                </a:lnTo>
                <a:lnTo>
                  <a:pt x="252933" y="0"/>
                </a:lnTo>
                <a:lnTo>
                  <a:pt x="232218" y="840"/>
                </a:lnTo>
                <a:lnTo>
                  <a:pt x="192221" y="7363"/>
                </a:lnTo>
                <a:lnTo>
                  <a:pt x="154572" y="19907"/>
                </a:lnTo>
                <a:lnTo>
                  <a:pt x="119796" y="37947"/>
                </a:lnTo>
                <a:lnTo>
                  <a:pt x="88416" y="60958"/>
                </a:lnTo>
                <a:lnTo>
                  <a:pt x="60958" y="88416"/>
                </a:lnTo>
                <a:lnTo>
                  <a:pt x="37947" y="119796"/>
                </a:lnTo>
                <a:lnTo>
                  <a:pt x="19907" y="154572"/>
                </a:lnTo>
                <a:lnTo>
                  <a:pt x="7363" y="192221"/>
                </a:lnTo>
                <a:lnTo>
                  <a:pt x="840" y="232218"/>
                </a:lnTo>
                <a:lnTo>
                  <a:pt x="0" y="252933"/>
                </a:lnTo>
                <a:lnTo>
                  <a:pt x="840" y="273647"/>
                </a:lnTo>
                <a:lnTo>
                  <a:pt x="7363" y="313644"/>
                </a:lnTo>
                <a:lnTo>
                  <a:pt x="19907" y="351293"/>
                </a:lnTo>
                <a:lnTo>
                  <a:pt x="37947" y="386070"/>
                </a:lnTo>
                <a:lnTo>
                  <a:pt x="60958" y="417449"/>
                </a:lnTo>
                <a:lnTo>
                  <a:pt x="88416" y="444907"/>
                </a:lnTo>
                <a:lnTo>
                  <a:pt x="119796" y="467918"/>
                </a:lnTo>
                <a:lnTo>
                  <a:pt x="154572" y="485958"/>
                </a:lnTo>
                <a:lnTo>
                  <a:pt x="192221" y="498502"/>
                </a:lnTo>
                <a:lnTo>
                  <a:pt x="232218" y="505026"/>
                </a:lnTo>
                <a:lnTo>
                  <a:pt x="252933" y="505866"/>
                </a:lnTo>
                <a:close/>
              </a:path>
            </a:pathLst>
          </a:custGeom>
          <a:ln w="8483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76973" y="2117153"/>
            <a:ext cx="438150" cy="438150"/>
          </a:xfrm>
          <a:custGeom>
            <a:avLst/>
            <a:gdLst/>
            <a:ahLst/>
            <a:cxnLst/>
            <a:rect l="l" t="t" r="r" b="b"/>
            <a:pathLst>
              <a:path w="438150" h="438150">
                <a:moveTo>
                  <a:pt x="219075" y="438150"/>
                </a:moveTo>
                <a:lnTo>
                  <a:pt x="271659" y="431772"/>
                </a:lnTo>
                <a:lnTo>
                  <a:pt x="319669" y="413661"/>
                </a:lnTo>
                <a:lnTo>
                  <a:pt x="361569" y="385351"/>
                </a:lnTo>
                <a:lnTo>
                  <a:pt x="395826" y="348376"/>
                </a:lnTo>
                <a:lnTo>
                  <a:pt x="420907" y="304268"/>
                </a:lnTo>
                <a:lnTo>
                  <a:pt x="435277" y="254564"/>
                </a:lnTo>
                <a:lnTo>
                  <a:pt x="438150" y="219075"/>
                </a:lnTo>
                <a:lnTo>
                  <a:pt x="437422" y="201133"/>
                </a:lnTo>
                <a:lnTo>
                  <a:pt x="426963" y="149903"/>
                </a:lnTo>
                <a:lnTo>
                  <a:pt x="405282" y="103759"/>
                </a:lnTo>
                <a:lnTo>
                  <a:pt x="373913" y="64236"/>
                </a:lnTo>
                <a:lnTo>
                  <a:pt x="334390" y="32867"/>
                </a:lnTo>
                <a:lnTo>
                  <a:pt x="288246" y="11186"/>
                </a:lnTo>
                <a:lnTo>
                  <a:pt x="237016" y="727"/>
                </a:lnTo>
                <a:lnTo>
                  <a:pt x="219075" y="0"/>
                </a:lnTo>
                <a:lnTo>
                  <a:pt x="201133" y="727"/>
                </a:lnTo>
                <a:lnTo>
                  <a:pt x="149903" y="11186"/>
                </a:lnTo>
                <a:lnTo>
                  <a:pt x="103759" y="32867"/>
                </a:lnTo>
                <a:lnTo>
                  <a:pt x="64236" y="64236"/>
                </a:lnTo>
                <a:lnTo>
                  <a:pt x="32867" y="103759"/>
                </a:lnTo>
                <a:lnTo>
                  <a:pt x="11186" y="149903"/>
                </a:lnTo>
                <a:lnTo>
                  <a:pt x="727" y="201133"/>
                </a:lnTo>
                <a:lnTo>
                  <a:pt x="0" y="219075"/>
                </a:lnTo>
                <a:lnTo>
                  <a:pt x="727" y="237016"/>
                </a:lnTo>
                <a:lnTo>
                  <a:pt x="11186" y="288246"/>
                </a:lnTo>
                <a:lnTo>
                  <a:pt x="32867" y="334390"/>
                </a:lnTo>
                <a:lnTo>
                  <a:pt x="64236" y="373913"/>
                </a:lnTo>
                <a:lnTo>
                  <a:pt x="103759" y="405282"/>
                </a:lnTo>
                <a:lnTo>
                  <a:pt x="149903" y="426963"/>
                </a:lnTo>
                <a:lnTo>
                  <a:pt x="201133" y="437422"/>
                </a:lnTo>
                <a:lnTo>
                  <a:pt x="219075" y="438150"/>
                </a:lnTo>
                <a:close/>
              </a:path>
            </a:pathLst>
          </a:custGeom>
          <a:ln w="2540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53237" y="3892131"/>
            <a:ext cx="506095" cy="506095"/>
          </a:xfrm>
          <a:custGeom>
            <a:avLst/>
            <a:gdLst/>
            <a:ahLst/>
            <a:cxnLst/>
            <a:rect l="l" t="t" r="r" b="b"/>
            <a:pathLst>
              <a:path w="506094" h="506095">
                <a:moveTo>
                  <a:pt x="252933" y="505866"/>
                </a:moveTo>
                <a:lnTo>
                  <a:pt x="293906" y="502549"/>
                </a:lnTo>
                <a:lnTo>
                  <a:pt x="332795" y="492950"/>
                </a:lnTo>
                <a:lnTo>
                  <a:pt x="369073" y="477592"/>
                </a:lnTo>
                <a:lnTo>
                  <a:pt x="402217" y="457001"/>
                </a:lnTo>
                <a:lnTo>
                  <a:pt x="431701" y="431701"/>
                </a:lnTo>
                <a:lnTo>
                  <a:pt x="457001" y="402217"/>
                </a:lnTo>
                <a:lnTo>
                  <a:pt x="477592" y="369073"/>
                </a:lnTo>
                <a:lnTo>
                  <a:pt x="492950" y="332795"/>
                </a:lnTo>
                <a:lnTo>
                  <a:pt x="502549" y="293906"/>
                </a:lnTo>
                <a:lnTo>
                  <a:pt x="505866" y="252933"/>
                </a:lnTo>
                <a:lnTo>
                  <a:pt x="505026" y="232218"/>
                </a:lnTo>
                <a:lnTo>
                  <a:pt x="498502" y="192221"/>
                </a:lnTo>
                <a:lnTo>
                  <a:pt x="485958" y="154572"/>
                </a:lnTo>
                <a:lnTo>
                  <a:pt x="467918" y="119796"/>
                </a:lnTo>
                <a:lnTo>
                  <a:pt x="444907" y="88416"/>
                </a:lnTo>
                <a:lnTo>
                  <a:pt x="417449" y="60958"/>
                </a:lnTo>
                <a:lnTo>
                  <a:pt x="386070" y="37947"/>
                </a:lnTo>
                <a:lnTo>
                  <a:pt x="351293" y="19907"/>
                </a:lnTo>
                <a:lnTo>
                  <a:pt x="313644" y="7363"/>
                </a:lnTo>
                <a:lnTo>
                  <a:pt x="273647" y="840"/>
                </a:lnTo>
                <a:lnTo>
                  <a:pt x="252933" y="0"/>
                </a:lnTo>
                <a:lnTo>
                  <a:pt x="232218" y="840"/>
                </a:lnTo>
                <a:lnTo>
                  <a:pt x="192221" y="7363"/>
                </a:lnTo>
                <a:lnTo>
                  <a:pt x="154572" y="19907"/>
                </a:lnTo>
                <a:lnTo>
                  <a:pt x="119796" y="37947"/>
                </a:lnTo>
                <a:lnTo>
                  <a:pt x="88416" y="60958"/>
                </a:lnTo>
                <a:lnTo>
                  <a:pt x="60958" y="88416"/>
                </a:lnTo>
                <a:lnTo>
                  <a:pt x="37947" y="119796"/>
                </a:lnTo>
                <a:lnTo>
                  <a:pt x="19907" y="154572"/>
                </a:lnTo>
                <a:lnTo>
                  <a:pt x="7363" y="192221"/>
                </a:lnTo>
                <a:lnTo>
                  <a:pt x="840" y="232218"/>
                </a:lnTo>
                <a:lnTo>
                  <a:pt x="0" y="252933"/>
                </a:lnTo>
                <a:lnTo>
                  <a:pt x="840" y="273647"/>
                </a:lnTo>
                <a:lnTo>
                  <a:pt x="7363" y="313644"/>
                </a:lnTo>
                <a:lnTo>
                  <a:pt x="19907" y="351293"/>
                </a:lnTo>
                <a:lnTo>
                  <a:pt x="37947" y="386070"/>
                </a:lnTo>
                <a:lnTo>
                  <a:pt x="60958" y="417449"/>
                </a:lnTo>
                <a:lnTo>
                  <a:pt x="88416" y="444907"/>
                </a:lnTo>
                <a:lnTo>
                  <a:pt x="119796" y="467918"/>
                </a:lnTo>
                <a:lnTo>
                  <a:pt x="154572" y="485958"/>
                </a:lnTo>
                <a:lnTo>
                  <a:pt x="192221" y="498502"/>
                </a:lnTo>
                <a:lnTo>
                  <a:pt x="232218" y="505026"/>
                </a:lnTo>
                <a:lnTo>
                  <a:pt x="252933" y="505866"/>
                </a:lnTo>
                <a:close/>
              </a:path>
            </a:pathLst>
          </a:custGeom>
          <a:ln w="8483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87095" y="3925989"/>
            <a:ext cx="438150" cy="438150"/>
          </a:xfrm>
          <a:custGeom>
            <a:avLst/>
            <a:gdLst/>
            <a:ahLst/>
            <a:cxnLst/>
            <a:rect l="l" t="t" r="r" b="b"/>
            <a:pathLst>
              <a:path w="438150" h="438150">
                <a:moveTo>
                  <a:pt x="219075" y="438150"/>
                </a:moveTo>
                <a:lnTo>
                  <a:pt x="271659" y="431772"/>
                </a:lnTo>
                <a:lnTo>
                  <a:pt x="319669" y="413661"/>
                </a:lnTo>
                <a:lnTo>
                  <a:pt x="361569" y="385351"/>
                </a:lnTo>
                <a:lnTo>
                  <a:pt x="395826" y="348376"/>
                </a:lnTo>
                <a:lnTo>
                  <a:pt x="420907" y="304268"/>
                </a:lnTo>
                <a:lnTo>
                  <a:pt x="435277" y="254564"/>
                </a:lnTo>
                <a:lnTo>
                  <a:pt x="438150" y="219075"/>
                </a:lnTo>
                <a:lnTo>
                  <a:pt x="437422" y="201133"/>
                </a:lnTo>
                <a:lnTo>
                  <a:pt x="426963" y="149903"/>
                </a:lnTo>
                <a:lnTo>
                  <a:pt x="405282" y="103759"/>
                </a:lnTo>
                <a:lnTo>
                  <a:pt x="373913" y="64236"/>
                </a:lnTo>
                <a:lnTo>
                  <a:pt x="334390" y="32867"/>
                </a:lnTo>
                <a:lnTo>
                  <a:pt x="288246" y="11186"/>
                </a:lnTo>
                <a:lnTo>
                  <a:pt x="237016" y="727"/>
                </a:lnTo>
                <a:lnTo>
                  <a:pt x="219075" y="0"/>
                </a:lnTo>
                <a:lnTo>
                  <a:pt x="201133" y="727"/>
                </a:lnTo>
                <a:lnTo>
                  <a:pt x="149903" y="11186"/>
                </a:lnTo>
                <a:lnTo>
                  <a:pt x="103759" y="32867"/>
                </a:lnTo>
                <a:lnTo>
                  <a:pt x="64236" y="64236"/>
                </a:lnTo>
                <a:lnTo>
                  <a:pt x="32867" y="103759"/>
                </a:lnTo>
                <a:lnTo>
                  <a:pt x="11186" y="149903"/>
                </a:lnTo>
                <a:lnTo>
                  <a:pt x="727" y="201133"/>
                </a:lnTo>
                <a:lnTo>
                  <a:pt x="0" y="219075"/>
                </a:lnTo>
                <a:lnTo>
                  <a:pt x="727" y="237016"/>
                </a:lnTo>
                <a:lnTo>
                  <a:pt x="11186" y="288246"/>
                </a:lnTo>
                <a:lnTo>
                  <a:pt x="32867" y="334390"/>
                </a:lnTo>
                <a:lnTo>
                  <a:pt x="64236" y="373913"/>
                </a:lnTo>
                <a:lnTo>
                  <a:pt x="103759" y="405282"/>
                </a:lnTo>
                <a:lnTo>
                  <a:pt x="149903" y="426963"/>
                </a:lnTo>
                <a:lnTo>
                  <a:pt x="201133" y="437422"/>
                </a:lnTo>
                <a:lnTo>
                  <a:pt x="219075" y="438150"/>
                </a:lnTo>
                <a:close/>
              </a:path>
            </a:pathLst>
          </a:custGeom>
          <a:ln w="2540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40943" y="5749607"/>
            <a:ext cx="506095" cy="506095"/>
          </a:xfrm>
          <a:custGeom>
            <a:avLst/>
            <a:gdLst/>
            <a:ahLst/>
            <a:cxnLst/>
            <a:rect l="l" t="t" r="r" b="b"/>
            <a:pathLst>
              <a:path w="506094" h="506095">
                <a:moveTo>
                  <a:pt x="252933" y="505866"/>
                </a:moveTo>
                <a:lnTo>
                  <a:pt x="293906" y="502549"/>
                </a:lnTo>
                <a:lnTo>
                  <a:pt x="332795" y="492950"/>
                </a:lnTo>
                <a:lnTo>
                  <a:pt x="369073" y="477592"/>
                </a:lnTo>
                <a:lnTo>
                  <a:pt x="402217" y="457001"/>
                </a:lnTo>
                <a:lnTo>
                  <a:pt x="431701" y="431701"/>
                </a:lnTo>
                <a:lnTo>
                  <a:pt x="457001" y="402217"/>
                </a:lnTo>
                <a:lnTo>
                  <a:pt x="477592" y="369073"/>
                </a:lnTo>
                <a:lnTo>
                  <a:pt x="492950" y="332795"/>
                </a:lnTo>
                <a:lnTo>
                  <a:pt x="502549" y="293906"/>
                </a:lnTo>
                <a:lnTo>
                  <a:pt x="505866" y="252933"/>
                </a:lnTo>
                <a:lnTo>
                  <a:pt x="505026" y="232218"/>
                </a:lnTo>
                <a:lnTo>
                  <a:pt x="498502" y="192221"/>
                </a:lnTo>
                <a:lnTo>
                  <a:pt x="485958" y="154572"/>
                </a:lnTo>
                <a:lnTo>
                  <a:pt x="467918" y="119796"/>
                </a:lnTo>
                <a:lnTo>
                  <a:pt x="444907" y="88416"/>
                </a:lnTo>
                <a:lnTo>
                  <a:pt x="417449" y="60958"/>
                </a:lnTo>
                <a:lnTo>
                  <a:pt x="386070" y="37947"/>
                </a:lnTo>
                <a:lnTo>
                  <a:pt x="351293" y="19907"/>
                </a:lnTo>
                <a:lnTo>
                  <a:pt x="313644" y="7363"/>
                </a:lnTo>
                <a:lnTo>
                  <a:pt x="273647" y="840"/>
                </a:lnTo>
                <a:lnTo>
                  <a:pt x="252933" y="0"/>
                </a:lnTo>
                <a:lnTo>
                  <a:pt x="232218" y="840"/>
                </a:lnTo>
                <a:lnTo>
                  <a:pt x="192221" y="7363"/>
                </a:lnTo>
                <a:lnTo>
                  <a:pt x="154572" y="19907"/>
                </a:lnTo>
                <a:lnTo>
                  <a:pt x="119796" y="37947"/>
                </a:lnTo>
                <a:lnTo>
                  <a:pt x="88416" y="60958"/>
                </a:lnTo>
                <a:lnTo>
                  <a:pt x="60958" y="88416"/>
                </a:lnTo>
                <a:lnTo>
                  <a:pt x="37947" y="119796"/>
                </a:lnTo>
                <a:lnTo>
                  <a:pt x="19907" y="154572"/>
                </a:lnTo>
                <a:lnTo>
                  <a:pt x="7363" y="192221"/>
                </a:lnTo>
                <a:lnTo>
                  <a:pt x="840" y="232218"/>
                </a:lnTo>
                <a:lnTo>
                  <a:pt x="0" y="252933"/>
                </a:lnTo>
                <a:lnTo>
                  <a:pt x="840" y="273647"/>
                </a:lnTo>
                <a:lnTo>
                  <a:pt x="7363" y="313644"/>
                </a:lnTo>
                <a:lnTo>
                  <a:pt x="19907" y="351293"/>
                </a:lnTo>
                <a:lnTo>
                  <a:pt x="37947" y="386070"/>
                </a:lnTo>
                <a:lnTo>
                  <a:pt x="60958" y="417449"/>
                </a:lnTo>
                <a:lnTo>
                  <a:pt x="88416" y="444907"/>
                </a:lnTo>
                <a:lnTo>
                  <a:pt x="119796" y="467918"/>
                </a:lnTo>
                <a:lnTo>
                  <a:pt x="154572" y="485958"/>
                </a:lnTo>
                <a:lnTo>
                  <a:pt x="192221" y="498502"/>
                </a:lnTo>
                <a:lnTo>
                  <a:pt x="232218" y="505026"/>
                </a:lnTo>
                <a:lnTo>
                  <a:pt x="252933" y="505866"/>
                </a:lnTo>
                <a:close/>
              </a:path>
            </a:pathLst>
          </a:custGeom>
          <a:ln w="8483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74801" y="5783465"/>
            <a:ext cx="438150" cy="438150"/>
          </a:xfrm>
          <a:custGeom>
            <a:avLst/>
            <a:gdLst/>
            <a:ahLst/>
            <a:cxnLst/>
            <a:rect l="l" t="t" r="r" b="b"/>
            <a:pathLst>
              <a:path w="438150" h="438150">
                <a:moveTo>
                  <a:pt x="219075" y="438149"/>
                </a:moveTo>
                <a:lnTo>
                  <a:pt x="271659" y="431772"/>
                </a:lnTo>
                <a:lnTo>
                  <a:pt x="319669" y="413661"/>
                </a:lnTo>
                <a:lnTo>
                  <a:pt x="361569" y="385351"/>
                </a:lnTo>
                <a:lnTo>
                  <a:pt x="395826" y="348376"/>
                </a:lnTo>
                <a:lnTo>
                  <a:pt x="420907" y="304268"/>
                </a:lnTo>
                <a:lnTo>
                  <a:pt x="435277" y="254564"/>
                </a:lnTo>
                <a:lnTo>
                  <a:pt x="438150" y="219074"/>
                </a:lnTo>
                <a:lnTo>
                  <a:pt x="437422" y="201133"/>
                </a:lnTo>
                <a:lnTo>
                  <a:pt x="426963" y="149903"/>
                </a:lnTo>
                <a:lnTo>
                  <a:pt x="405282" y="103759"/>
                </a:lnTo>
                <a:lnTo>
                  <a:pt x="373913" y="64236"/>
                </a:lnTo>
                <a:lnTo>
                  <a:pt x="334390" y="32867"/>
                </a:lnTo>
                <a:lnTo>
                  <a:pt x="288246" y="11186"/>
                </a:lnTo>
                <a:lnTo>
                  <a:pt x="237016" y="727"/>
                </a:lnTo>
                <a:lnTo>
                  <a:pt x="219075" y="0"/>
                </a:lnTo>
                <a:lnTo>
                  <a:pt x="201133" y="727"/>
                </a:lnTo>
                <a:lnTo>
                  <a:pt x="149903" y="11186"/>
                </a:lnTo>
                <a:lnTo>
                  <a:pt x="103759" y="32867"/>
                </a:lnTo>
                <a:lnTo>
                  <a:pt x="64236" y="64236"/>
                </a:lnTo>
                <a:lnTo>
                  <a:pt x="32867" y="103759"/>
                </a:lnTo>
                <a:lnTo>
                  <a:pt x="11186" y="149903"/>
                </a:lnTo>
                <a:lnTo>
                  <a:pt x="727" y="201133"/>
                </a:lnTo>
                <a:lnTo>
                  <a:pt x="0" y="219074"/>
                </a:lnTo>
                <a:lnTo>
                  <a:pt x="727" y="237016"/>
                </a:lnTo>
                <a:lnTo>
                  <a:pt x="11186" y="288246"/>
                </a:lnTo>
                <a:lnTo>
                  <a:pt x="32867" y="334390"/>
                </a:lnTo>
                <a:lnTo>
                  <a:pt x="64236" y="373913"/>
                </a:lnTo>
                <a:lnTo>
                  <a:pt x="103759" y="405282"/>
                </a:lnTo>
                <a:lnTo>
                  <a:pt x="149903" y="426963"/>
                </a:lnTo>
                <a:lnTo>
                  <a:pt x="201133" y="437422"/>
                </a:lnTo>
                <a:lnTo>
                  <a:pt x="219075" y="438149"/>
                </a:lnTo>
                <a:close/>
              </a:path>
            </a:pathLst>
          </a:custGeom>
          <a:ln w="2540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502706" y="752678"/>
            <a:ext cx="506095" cy="506095"/>
          </a:xfrm>
          <a:custGeom>
            <a:avLst/>
            <a:gdLst/>
            <a:ahLst/>
            <a:cxnLst/>
            <a:rect l="l" t="t" r="r" b="b"/>
            <a:pathLst>
              <a:path w="506095" h="506094">
                <a:moveTo>
                  <a:pt x="252933" y="505866"/>
                </a:moveTo>
                <a:lnTo>
                  <a:pt x="293906" y="502549"/>
                </a:lnTo>
                <a:lnTo>
                  <a:pt x="332795" y="492950"/>
                </a:lnTo>
                <a:lnTo>
                  <a:pt x="369073" y="477592"/>
                </a:lnTo>
                <a:lnTo>
                  <a:pt x="402217" y="457001"/>
                </a:lnTo>
                <a:lnTo>
                  <a:pt x="431701" y="431701"/>
                </a:lnTo>
                <a:lnTo>
                  <a:pt x="457001" y="402217"/>
                </a:lnTo>
                <a:lnTo>
                  <a:pt x="477592" y="369073"/>
                </a:lnTo>
                <a:lnTo>
                  <a:pt x="492950" y="332795"/>
                </a:lnTo>
                <a:lnTo>
                  <a:pt x="502549" y="293906"/>
                </a:lnTo>
                <a:lnTo>
                  <a:pt x="505866" y="252933"/>
                </a:lnTo>
                <a:lnTo>
                  <a:pt x="505026" y="232218"/>
                </a:lnTo>
                <a:lnTo>
                  <a:pt x="498502" y="192221"/>
                </a:lnTo>
                <a:lnTo>
                  <a:pt x="485958" y="154572"/>
                </a:lnTo>
                <a:lnTo>
                  <a:pt x="467918" y="119796"/>
                </a:lnTo>
                <a:lnTo>
                  <a:pt x="444907" y="88416"/>
                </a:lnTo>
                <a:lnTo>
                  <a:pt x="417449" y="60958"/>
                </a:lnTo>
                <a:lnTo>
                  <a:pt x="386070" y="37947"/>
                </a:lnTo>
                <a:lnTo>
                  <a:pt x="351293" y="19907"/>
                </a:lnTo>
                <a:lnTo>
                  <a:pt x="313644" y="7363"/>
                </a:lnTo>
                <a:lnTo>
                  <a:pt x="273647" y="840"/>
                </a:lnTo>
                <a:lnTo>
                  <a:pt x="252933" y="0"/>
                </a:lnTo>
                <a:lnTo>
                  <a:pt x="232218" y="840"/>
                </a:lnTo>
                <a:lnTo>
                  <a:pt x="192221" y="7363"/>
                </a:lnTo>
                <a:lnTo>
                  <a:pt x="154572" y="19907"/>
                </a:lnTo>
                <a:lnTo>
                  <a:pt x="119796" y="37947"/>
                </a:lnTo>
                <a:lnTo>
                  <a:pt x="88416" y="60958"/>
                </a:lnTo>
                <a:lnTo>
                  <a:pt x="60958" y="88416"/>
                </a:lnTo>
                <a:lnTo>
                  <a:pt x="37947" y="119796"/>
                </a:lnTo>
                <a:lnTo>
                  <a:pt x="19907" y="154572"/>
                </a:lnTo>
                <a:lnTo>
                  <a:pt x="7363" y="192221"/>
                </a:lnTo>
                <a:lnTo>
                  <a:pt x="840" y="232218"/>
                </a:lnTo>
                <a:lnTo>
                  <a:pt x="0" y="252933"/>
                </a:lnTo>
                <a:lnTo>
                  <a:pt x="840" y="273647"/>
                </a:lnTo>
                <a:lnTo>
                  <a:pt x="7363" y="313644"/>
                </a:lnTo>
                <a:lnTo>
                  <a:pt x="19907" y="351293"/>
                </a:lnTo>
                <a:lnTo>
                  <a:pt x="37947" y="386070"/>
                </a:lnTo>
                <a:lnTo>
                  <a:pt x="60958" y="417449"/>
                </a:lnTo>
                <a:lnTo>
                  <a:pt x="88416" y="444907"/>
                </a:lnTo>
                <a:lnTo>
                  <a:pt x="119796" y="467918"/>
                </a:lnTo>
                <a:lnTo>
                  <a:pt x="154572" y="485958"/>
                </a:lnTo>
                <a:lnTo>
                  <a:pt x="192221" y="498502"/>
                </a:lnTo>
                <a:lnTo>
                  <a:pt x="232218" y="505026"/>
                </a:lnTo>
                <a:lnTo>
                  <a:pt x="252933" y="505866"/>
                </a:lnTo>
                <a:close/>
              </a:path>
            </a:pathLst>
          </a:custGeom>
          <a:ln w="8483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536565" y="786536"/>
            <a:ext cx="438150" cy="438150"/>
          </a:xfrm>
          <a:custGeom>
            <a:avLst/>
            <a:gdLst/>
            <a:ahLst/>
            <a:cxnLst/>
            <a:rect l="l" t="t" r="r" b="b"/>
            <a:pathLst>
              <a:path w="438150" h="438150">
                <a:moveTo>
                  <a:pt x="219075" y="438150"/>
                </a:moveTo>
                <a:lnTo>
                  <a:pt x="271659" y="431772"/>
                </a:lnTo>
                <a:lnTo>
                  <a:pt x="319669" y="413661"/>
                </a:lnTo>
                <a:lnTo>
                  <a:pt x="361569" y="385351"/>
                </a:lnTo>
                <a:lnTo>
                  <a:pt x="395826" y="348376"/>
                </a:lnTo>
                <a:lnTo>
                  <a:pt x="420907" y="304268"/>
                </a:lnTo>
                <a:lnTo>
                  <a:pt x="435277" y="254564"/>
                </a:lnTo>
                <a:lnTo>
                  <a:pt x="438150" y="219075"/>
                </a:lnTo>
                <a:lnTo>
                  <a:pt x="437422" y="201133"/>
                </a:lnTo>
                <a:lnTo>
                  <a:pt x="426963" y="149903"/>
                </a:lnTo>
                <a:lnTo>
                  <a:pt x="405282" y="103759"/>
                </a:lnTo>
                <a:lnTo>
                  <a:pt x="373913" y="64236"/>
                </a:lnTo>
                <a:lnTo>
                  <a:pt x="334390" y="32867"/>
                </a:lnTo>
                <a:lnTo>
                  <a:pt x="288246" y="11186"/>
                </a:lnTo>
                <a:lnTo>
                  <a:pt x="237016" y="727"/>
                </a:lnTo>
                <a:lnTo>
                  <a:pt x="219075" y="0"/>
                </a:lnTo>
                <a:lnTo>
                  <a:pt x="201133" y="727"/>
                </a:lnTo>
                <a:lnTo>
                  <a:pt x="149903" y="11186"/>
                </a:lnTo>
                <a:lnTo>
                  <a:pt x="103759" y="32867"/>
                </a:lnTo>
                <a:lnTo>
                  <a:pt x="64236" y="64236"/>
                </a:lnTo>
                <a:lnTo>
                  <a:pt x="32867" y="103759"/>
                </a:lnTo>
                <a:lnTo>
                  <a:pt x="11186" y="149903"/>
                </a:lnTo>
                <a:lnTo>
                  <a:pt x="727" y="201133"/>
                </a:lnTo>
                <a:lnTo>
                  <a:pt x="0" y="219075"/>
                </a:lnTo>
                <a:lnTo>
                  <a:pt x="727" y="237016"/>
                </a:lnTo>
                <a:lnTo>
                  <a:pt x="11186" y="288246"/>
                </a:lnTo>
                <a:lnTo>
                  <a:pt x="32867" y="334390"/>
                </a:lnTo>
                <a:lnTo>
                  <a:pt x="64236" y="373913"/>
                </a:lnTo>
                <a:lnTo>
                  <a:pt x="103759" y="405282"/>
                </a:lnTo>
                <a:lnTo>
                  <a:pt x="149903" y="426963"/>
                </a:lnTo>
                <a:lnTo>
                  <a:pt x="201133" y="437422"/>
                </a:lnTo>
                <a:lnTo>
                  <a:pt x="219075" y="438150"/>
                </a:lnTo>
                <a:close/>
              </a:path>
            </a:pathLst>
          </a:custGeom>
          <a:ln w="2540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506237" y="2176792"/>
            <a:ext cx="506095" cy="506095"/>
          </a:xfrm>
          <a:custGeom>
            <a:avLst/>
            <a:gdLst/>
            <a:ahLst/>
            <a:cxnLst/>
            <a:rect l="l" t="t" r="r" b="b"/>
            <a:pathLst>
              <a:path w="506095" h="506094">
                <a:moveTo>
                  <a:pt x="252933" y="505866"/>
                </a:moveTo>
                <a:lnTo>
                  <a:pt x="293906" y="502549"/>
                </a:lnTo>
                <a:lnTo>
                  <a:pt x="332795" y="492950"/>
                </a:lnTo>
                <a:lnTo>
                  <a:pt x="369073" y="477592"/>
                </a:lnTo>
                <a:lnTo>
                  <a:pt x="402217" y="457001"/>
                </a:lnTo>
                <a:lnTo>
                  <a:pt x="431701" y="431701"/>
                </a:lnTo>
                <a:lnTo>
                  <a:pt x="457001" y="402217"/>
                </a:lnTo>
                <a:lnTo>
                  <a:pt x="477592" y="369073"/>
                </a:lnTo>
                <a:lnTo>
                  <a:pt x="492950" y="332795"/>
                </a:lnTo>
                <a:lnTo>
                  <a:pt x="502549" y="293906"/>
                </a:lnTo>
                <a:lnTo>
                  <a:pt x="505866" y="252933"/>
                </a:lnTo>
                <a:lnTo>
                  <a:pt x="505026" y="232218"/>
                </a:lnTo>
                <a:lnTo>
                  <a:pt x="498502" y="192221"/>
                </a:lnTo>
                <a:lnTo>
                  <a:pt x="485958" y="154572"/>
                </a:lnTo>
                <a:lnTo>
                  <a:pt x="467918" y="119796"/>
                </a:lnTo>
                <a:lnTo>
                  <a:pt x="444907" y="88416"/>
                </a:lnTo>
                <a:lnTo>
                  <a:pt x="417449" y="60958"/>
                </a:lnTo>
                <a:lnTo>
                  <a:pt x="386070" y="37947"/>
                </a:lnTo>
                <a:lnTo>
                  <a:pt x="351293" y="19907"/>
                </a:lnTo>
                <a:lnTo>
                  <a:pt x="313644" y="7363"/>
                </a:lnTo>
                <a:lnTo>
                  <a:pt x="273647" y="840"/>
                </a:lnTo>
                <a:lnTo>
                  <a:pt x="252933" y="0"/>
                </a:lnTo>
                <a:lnTo>
                  <a:pt x="232218" y="840"/>
                </a:lnTo>
                <a:lnTo>
                  <a:pt x="192221" y="7363"/>
                </a:lnTo>
                <a:lnTo>
                  <a:pt x="154572" y="19907"/>
                </a:lnTo>
                <a:lnTo>
                  <a:pt x="119796" y="37947"/>
                </a:lnTo>
                <a:lnTo>
                  <a:pt x="88416" y="60958"/>
                </a:lnTo>
                <a:lnTo>
                  <a:pt x="60958" y="88416"/>
                </a:lnTo>
                <a:lnTo>
                  <a:pt x="37947" y="119796"/>
                </a:lnTo>
                <a:lnTo>
                  <a:pt x="19907" y="154572"/>
                </a:lnTo>
                <a:lnTo>
                  <a:pt x="7363" y="192221"/>
                </a:lnTo>
                <a:lnTo>
                  <a:pt x="840" y="232218"/>
                </a:lnTo>
                <a:lnTo>
                  <a:pt x="0" y="252933"/>
                </a:lnTo>
                <a:lnTo>
                  <a:pt x="840" y="273647"/>
                </a:lnTo>
                <a:lnTo>
                  <a:pt x="7363" y="313644"/>
                </a:lnTo>
                <a:lnTo>
                  <a:pt x="19907" y="351293"/>
                </a:lnTo>
                <a:lnTo>
                  <a:pt x="37947" y="386070"/>
                </a:lnTo>
                <a:lnTo>
                  <a:pt x="60958" y="417449"/>
                </a:lnTo>
                <a:lnTo>
                  <a:pt x="88416" y="444907"/>
                </a:lnTo>
                <a:lnTo>
                  <a:pt x="119796" y="467918"/>
                </a:lnTo>
                <a:lnTo>
                  <a:pt x="154572" y="485958"/>
                </a:lnTo>
                <a:lnTo>
                  <a:pt x="192221" y="498502"/>
                </a:lnTo>
                <a:lnTo>
                  <a:pt x="232218" y="505026"/>
                </a:lnTo>
                <a:lnTo>
                  <a:pt x="252933" y="505866"/>
                </a:lnTo>
                <a:close/>
              </a:path>
            </a:pathLst>
          </a:custGeom>
          <a:ln w="8483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540095" y="2210650"/>
            <a:ext cx="438150" cy="438150"/>
          </a:xfrm>
          <a:custGeom>
            <a:avLst/>
            <a:gdLst/>
            <a:ahLst/>
            <a:cxnLst/>
            <a:rect l="l" t="t" r="r" b="b"/>
            <a:pathLst>
              <a:path w="438150" h="438150">
                <a:moveTo>
                  <a:pt x="219075" y="438150"/>
                </a:moveTo>
                <a:lnTo>
                  <a:pt x="271659" y="431772"/>
                </a:lnTo>
                <a:lnTo>
                  <a:pt x="319669" y="413661"/>
                </a:lnTo>
                <a:lnTo>
                  <a:pt x="361569" y="385351"/>
                </a:lnTo>
                <a:lnTo>
                  <a:pt x="395826" y="348376"/>
                </a:lnTo>
                <a:lnTo>
                  <a:pt x="420907" y="304268"/>
                </a:lnTo>
                <a:lnTo>
                  <a:pt x="435277" y="254564"/>
                </a:lnTo>
                <a:lnTo>
                  <a:pt x="438150" y="219075"/>
                </a:lnTo>
                <a:lnTo>
                  <a:pt x="437422" y="201133"/>
                </a:lnTo>
                <a:lnTo>
                  <a:pt x="426963" y="149903"/>
                </a:lnTo>
                <a:lnTo>
                  <a:pt x="405282" y="103759"/>
                </a:lnTo>
                <a:lnTo>
                  <a:pt x="373913" y="64236"/>
                </a:lnTo>
                <a:lnTo>
                  <a:pt x="334390" y="32867"/>
                </a:lnTo>
                <a:lnTo>
                  <a:pt x="288246" y="11186"/>
                </a:lnTo>
                <a:lnTo>
                  <a:pt x="237016" y="727"/>
                </a:lnTo>
                <a:lnTo>
                  <a:pt x="219075" y="0"/>
                </a:lnTo>
                <a:lnTo>
                  <a:pt x="201133" y="727"/>
                </a:lnTo>
                <a:lnTo>
                  <a:pt x="149903" y="11186"/>
                </a:lnTo>
                <a:lnTo>
                  <a:pt x="103759" y="32867"/>
                </a:lnTo>
                <a:lnTo>
                  <a:pt x="64236" y="64236"/>
                </a:lnTo>
                <a:lnTo>
                  <a:pt x="32867" y="103759"/>
                </a:lnTo>
                <a:lnTo>
                  <a:pt x="11186" y="149903"/>
                </a:lnTo>
                <a:lnTo>
                  <a:pt x="727" y="201133"/>
                </a:lnTo>
                <a:lnTo>
                  <a:pt x="0" y="219075"/>
                </a:lnTo>
                <a:lnTo>
                  <a:pt x="727" y="237016"/>
                </a:lnTo>
                <a:lnTo>
                  <a:pt x="11186" y="288246"/>
                </a:lnTo>
                <a:lnTo>
                  <a:pt x="32867" y="334390"/>
                </a:lnTo>
                <a:lnTo>
                  <a:pt x="64236" y="373913"/>
                </a:lnTo>
                <a:lnTo>
                  <a:pt x="103759" y="405282"/>
                </a:lnTo>
                <a:lnTo>
                  <a:pt x="149903" y="426963"/>
                </a:lnTo>
                <a:lnTo>
                  <a:pt x="201133" y="437422"/>
                </a:lnTo>
                <a:lnTo>
                  <a:pt x="219075" y="438150"/>
                </a:lnTo>
                <a:close/>
              </a:path>
            </a:pathLst>
          </a:custGeom>
          <a:ln w="2540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510098" y="3939120"/>
            <a:ext cx="506095" cy="506095"/>
          </a:xfrm>
          <a:custGeom>
            <a:avLst/>
            <a:gdLst/>
            <a:ahLst/>
            <a:cxnLst/>
            <a:rect l="l" t="t" r="r" b="b"/>
            <a:pathLst>
              <a:path w="506095" h="506095">
                <a:moveTo>
                  <a:pt x="252933" y="505866"/>
                </a:moveTo>
                <a:lnTo>
                  <a:pt x="293906" y="502549"/>
                </a:lnTo>
                <a:lnTo>
                  <a:pt x="332795" y="492950"/>
                </a:lnTo>
                <a:lnTo>
                  <a:pt x="369073" y="477592"/>
                </a:lnTo>
                <a:lnTo>
                  <a:pt x="402217" y="457001"/>
                </a:lnTo>
                <a:lnTo>
                  <a:pt x="431701" y="431701"/>
                </a:lnTo>
                <a:lnTo>
                  <a:pt x="457001" y="402217"/>
                </a:lnTo>
                <a:lnTo>
                  <a:pt x="477592" y="369073"/>
                </a:lnTo>
                <a:lnTo>
                  <a:pt x="492950" y="332795"/>
                </a:lnTo>
                <a:lnTo>
                  <a:pt x="502549" y="293906"/>
                </a:lnTo>
                <a:lnTo>
                  <a:pt x="505866" y="252933"/>
                </a:lnTo>
                <a:lnTo>
                  <a:pt x="505026" y="232218"/>
                </a:lnTo>
                <a:lnTo>
                  <a:pt x="498502" y="192221"/>
                </a:lnTo>
                <a:lnTo>
                  <a:pt x="485958" y="154572"/>
                </a:lnTo>
                <a:lnTo>
                  <a:pt x="467918" y="119796"/>
                </a:lnTo>
                <a:lnTo>
                  <a:pt x="444907" y="88416"/>
                </a:lnTo>
                <a:lnTo>
                  <a:pt x="417449" y="60958"/>
                </a:lnTo>
                <a:lnTo>
                  <a:pt x="386070" y="37947"/>
                </a:lnTo>
                <a:lnTo>
                  <a:pt x="351293" y="19907"/>
                </a:lnTo>
                <a:lnTo>
                  <a:pt x="313644" y="7363"/>
                </a:lnTo>
                <a:lnTo>
                  <a:pt x="273647" y="840"/>
                </a:lnTo>
                <a:lnTo>
                  <a:pt x="252933" y="0"/>
                </a:lnTo>
                <a:lnTo>
                  <a:pt x="232218" y="840"/>
                </a:lnTo>
                <a:lnTo>
                  <a:pt x="192221" y="7363"/>
                </a:lnTo>
                <a:lnTo>
                  <a:pt x="154572" y="19907"/>
                </a:lnTo>
                <a:lnTo>
                  <a:pt x="119796" y="37947"/>
                </a:lnTo>
                <a:lnTo>
                  <a:pt x="88416" y="60958"/>
                </a:lnTo>
                <a:lnTo>
                  <a:pt x="60958" y="88416"/>
                </a:lnTo>
                <a:lnTo>
                  <a:pt x="37947" y="119796"/>
                </a:lnTo>
                <a:lnTo>
                  <a:pt x="19907" y="154572"/>
                </a:lnTo>
                <a:lnTo>
                  <a:pt x="7363" y="192221"/>
                </a:lnTo>
                <a:lnTo>
                  <a:pt x="840" y="232218"/>
                </a:lnTo>
                <a:lnTo>
                  <a:pt x="0" y="252933"/>
                </a:lnTo>
                <a:lnTo>
                  <a:pt x="840" y="273647"/>
                </a:lnTo>
                <a:lnTo>
                  <a:pt x="7363" y="313644"/>
                </a:lnTo>
                <a:lnTo>
                  <a:pt x="19907" y="351293"/>
                </a:lnTo>
                <a:lnTo>
                  <a:pt x="37947" y="386070"/>
                </a:lnTo>
                <a:lnTo>
                  <a:pt x="60958" y="417449"/>
                </a:lnTo>
                <a:lnTo>
                  <a:pt x="88416" y="444907"/>
                </a:lnTo>
                <a:lnTo>
                  <a:pt x="119796" y="467918"/>
                </a:lnTo>
                <a:lnTo>
                  <a:pt x="154572" y="485958"/>
                </a:lnTo>
                <a:lnTo>
                  <a:pt x="192221" y="498502"/>
                </a:lnTo>
                <a:lnTo>
                  <a:pt x="232218" y="505026"/>
                </a:lnTo>
                <a:lnTo>
                  <a:pt x="252933" y="505866"/>
                </a:lnTo>
                <a:close/>
              </a:path>
            </a:pathLst>
          </a:custGeom>
          <a:ln w="8483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543956" y="3972979"/>
            <a:ext cx="438150" cy="438150"/>
          </a:xfrm>
          <a:custGeom>
            <a:avLst/>
            <a:gdLst/>
            <a:ahLst/>
            <a:cxnLst/>
            <a:rect l="l" t="t" r="r" b="b"/>
            <a:pathLst>
              <a:path w="438150" h="438150">
                <a:moveTo>
                  <a:pt x="219075" y="438150"/>
                </a:moveTo>
                <a:lnTo>
                  <a:pt x="271659" y="431772"/>
                </a:lnTo>
                <a:lnTo>
                  <a:pt x="319669" y="413661"/>
                </a:lnTo>
                <a:lnTo>
                  <a:pt x="361569" y="385351"/>
                </a:lnTo>
                <a:lnTo>
                  <a:pt x="395826" y="348376"/>
                </a:lnTo>
                <a:lnTo>
                  <a:pt x="420907" y="304268"/>
                </a:lnTo>
                <a:lnTo>
                  <a:pt x="435277" y="254564"/>
                </a:lnTo>
                <a:lnTo>
                  <a:pt x="438150" y="219075"/>
                </a:lnTo>
                <a:lnTo>
                  <a:pt x="437422" y="201133"/>
                </a:lnTo>
                <a:lnTo>
                  <a:pt x="426963" y="149903"/>
                </a:lnTo>
                <a:lnTo>
                  <a:pt x="405282" y="103759"/>
                </a:lnTo>
                <a:lnTo>
                  <a:pt x="373913" y="64236"/>
                </a:lnTo>
                <a:lnTo>
                  <a:pt x="334390" y="32867"/>
                </a:lnTo>
                <a:lnTo>
                  <a:pt x="288246" y="11186"/>
                </a:lnTo>
                <a:lnTo>
                  <a:pt x="237016" y="727"/>
                </a:lnTo>
                <a:lnTo>
                  <a:pt x="219075" y="0"/>
                </a:lnTo>
                <a:lnTo>
                  <a:pt x="201133" y="727"/>
                </a:lnTo>
                <a:lnTo>
                  <a:pt x="149903" y="11186"/>
                </a:lnTo>
                <a:lnTo>
                  <a:pt x="103759" y="32867"/>
                </a:lnTo>
                <a:lnTo>
                  <a:pt x="64236" y="64236"/>
                </a:lnTo>
                <a:lnTo>
                  <a:pt x="32867" y="103759"/>
                </a:lnTo>
                <a:lnTo>
                  <a:pt x="11186" y="149903"/>
                </a:lnTo>
                <a:lnTo>
                  <a:pt x="727" y="201133"/>
                </a:lnTo>
                <a:lnTo>
                  <a:pt x="0" y="219075"/>
                </a:lnTo>
                <a:lnTo>
                  <a:pt x="727" y="237016"/>
                </a:lnTo>
                <a:lnTo>
                  <a:pt x="11186" y="288246"/>
                </a:lnTo>
                <a:lnTo>
                  <a:pt x="32867" y="334390"/>
                </a:lnTo>
                <a:lnTo>
                  <a:pt x="64236" y="373913"/>
                </a:lnTo>
                <a:lnTo>
                  <a:pt x="103759" y="405282"/>
                </a:lnTo>
                <a:lnTo>
                  <a:pt x="149903" y="426963"/>
                </a:lnTo>
                <a:lnTo>
                  <a:pt x="201133" y="437422"/>
                </a:lnTo>
                <a:lnTo>
                  <a:pt x="219075" y="438150"/>
                </a:lnTo>
                <a:close/>
              </a:path>
            </a:pathLst>
          </a:custGeom>
          <a:ln w="2540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510707" y="5138242"/>
            <a:ext cx="506095" cy="506095"/>
          </a:xfrm>
          <a:custGeom>
            <a:avLst/>
            <a:gdLst/>
            <a:ahLst/>
            <a:cxnLst/>
            <a:rect l="l" t="t" r="r" b="b"/>
            <a:pathLst>
              <a:path w="506095" h="506095">
                <a:moveTo>
                  <a:pt x="252933" y="505866"/>
                </a:moveTo>
                <a:lnTo>
                  <a:pt x="293906" y="502549"/>
                </a:lnTo>
                <a:lnTo>
                  <a:pt x="332795" y="492950"/>
                </a:lnTo>
                <a:lnTo>
                  <a:pt x="369073" y="477592"/>
                </a:lnTo>
                <a:lnTo>
                  <a:pt x="402217" y="457001"/>
                </a:lnTo>
                <a:lnTo>
                  <a:pt x="431701" y="431701"/>
                </a:lnTo>
                <a:lnTo>
                  <a:pt x="457001" y="402217"/>
                </a:lnTo>
                <a:lnTo>
                  <a:pt x="477592" y="369073"/>
                </a:lnTo>
                <a:lnTo>
                  <a:pt x="492950" y="332795"/>
                </a:lnTo>
                <a:lnTo>
                  <a:pt x="502549" y="293906"/>
                </a:lnTo>
                <a:lnTo>
                  <a:pt x="505866" y="252933"/>
                </a:lnTo>
                <a:lnTo>
                  <a:pt x="505026" y="232218"/>
                </a:lnTo>
                <a:lnTo>
                  <a:pt x="498502" y="192221"/>
                </a:lnTo>
                <a:lnTo>
                  <a:pt x="485958" y="154572"/>
                </a:lnTo>
                <a:lnTo>
                  <a:pt x="467918" y="119796"/>
                </a:lnTo>
                <a:lnTo>
                  <a:pt x="444907" y="88416"/>
                </a:lnTo>
                <a:lnTo>
                  <a:pt x="417449" y="60958"/>
                </a:lnTo>
                <a:lnTo>
                  <a:pt x="386070" y="37947"/>
                </a:lnTo>
                <a:lnTo>
                  <a:pt x="351293" y="19907"/>
                </a:lnTo>
                <a:lnTo>
                  <a:pt x="313644" y="7363"/>
                </a:lnTo>
                <a:lnTo>
                  <a:pt x="273647" y="840"/>
                </a:lnTo>
                <a:lnTo>
                  <a:pt x="252933" y="0"/>
                </a:lnTo>
                <a:lnTo>
                  <a:pt x="232218" y="840"/>
                </a:lnTo>
                <a:lnTo>
                  <a:pt x="192221" y="7363"/>
                </a:lnTo>
                <a:lnTo>
                  <a:pt x="154572" y="19907"/>
                </a:lnTo>
                <a:lnTo>
                  <a:pt x="119796" y="37947"/>
                </a:lnTo>
                <a:lnTo>
                  <a:pt x="88416" y="60958"/>
                </a:lnTo>
                <a:lnTo>
                  <a:pt x="60958" y="88416"/>
                </a:lnTo>
                <a:lnTo>
                  <a:pt x="37947" y="119796"/>
                </a:lnTo>
                <a:lnTo>
                  <a:pt x="19907" y="154572"/>
                </a:lnTo>
                <a:lnTo>
                  <a:pt x="7363" y="192221"/>
                </a:lnTo>
                <a:lnTo>
                  <a:pt x="840" y="232218"/>
                </a:lnTo>
                <a:lnTo>
                  <a:pt x="0" y="252933"/>
                </a:lnTo>
                <a:lnTo>
                  <a:pt x="840" y="273647"/>
                </a:lnTo>
                <a:lnTo>
                  <a:pt x="7363" y="313644"/>
                </a:lnTo>
                <a:lnTo>
                  <a:pt x="19907" y="351293"/>
                </a:lnTo>
                <a:lnTo>
                  <a:pt x="37947" y="386070"/>
                </a:lnTo>
                <a:lnTo>
                  <a:pt x="60958" y="417449"/>
                </a:lnTo>
                <a:lnTo>
                  <a:pt x="88416" y="444907"/>
                </a:lnTo>
                <a:lnTo>
                  <a:pt x="119796" y="467918"/>
                </a:lnTo>
                <a:lnTo>
                  <a:pt x="154572" y="485958"/>
                </a:lnTo>
                <a:lnTo>
                  <a:pt x="192221" y="498502"/>
                </a:lnTo>
                <a:lnTo>
                  <a:pt x="232218" y="505026"/>
                </a:lnTo>
                <a:lnTo>
                  <a:pt x="252933" y="505866"/>
                </a:lnTo>
                <a:close/>
              </a:path>
            </a:pathLst>
          </a:custGeom>
          <a:ln w="8483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44565" y="5172100"/>
            <a:ext cx="438150" cy="438150"/>
          </a:xfrm>
          <a:custGeom>
            <a:avLst/>
            <a:gdLst/>
            <a:ahLst/>
            <a:cxnLst/>
            <a:rect l="l" t="t" r="r" b="b"/>
            <a:pathLst>
              <a:path w="438150" h="438150">
                <a:moveTo>
                  <a:pt x="219075" y="438150"/>
                </a:moveTo>
                <a:lnTo>
                  <a:pt x="271659" y="431772"/>
                </a:lnTo>
                <a:lnTo>
                  <a:pt x="319669" y="413661"/>
                </a:lnTo>
                <a:lnTo>
                  <a:pt x="361569" y="385351"/>
                </a:lnTo>
                <a:lnTo>
                  <a:pt x="395826" y="348376"/>
                </a:lnTo>
                <a:lnTo>
                  <a:pt x="420907" y="304268"/>
                </a:lnTo>
                <a:lnTo>
                  <a:pt x="435277" y="254564"/>
                </a:lnTo>
                <a:lnTo>
                  <a:pt x="438150" y="219075"/>
                </a:lnTo>
                <a:lnTo>
                  <a:pt x="437422" y="201133"/>
                </a:lnTo>
                <a:lnTo>
                  <a:pt x="426963" y="149903"/>
                </a:lnTo>
                <a:lnTo>
                  <a:pt x="405282" y="103759"/>
                </a:lnTo>
                <a:lnTo>
                  <a:pt x="373913" y="64236"/>
                </a:lnTo>
                <a:lnTo>
                  <a:pt x="334390" y="32867"/>
                </a:lnTo>
                <a:lnTo>
                  <a:pt x="288246" y="11186"/>
                </a:lnTo>
                <a:lnTo>
                  <a:pt x="237016" y="727"/>
                </a:lnTo>
                <a:lnTo>
                  <a:pt x="219075" y="0"/>
                </a:lnTo>
                <a:lnTo>
                  <a:pt x="201133" y="727"/>
                </a:lnTo>
                <a:lnTo>
                  <a:pt x="149903" y="11186"/>
                </a:lnTo>
                <a:lnTo>
                  <a:pt x="103759" y="32867"/>
                </a:lnTo>
                <a:lnTo>
                  <a:pt x="64236" y="64236"/>
                </a:lnTo>
                <a:lnTo>
                  <a:pt x="32867" y="103759"/>
                </a:lnTo>
                <a:lnTo>
                  <a:pt x="11186" y="149903"/>
                </a:lnTo>
                <a:lnTo>
                  <a:pt x="727" y="201133"/>
                </a:lnTo>
                <a:lnTo>
                  <a:pt x="0" y="219075"/>
                </a:lnTo>
                <a:lnTo>
                  <a:pt x="727" y="237016"/>
                </a:lnTo>
                <a:lnTo>
                  <a:pt x="11186" y="288246"/>
                </a:lnTo>
                <a:lnTo>
                  <a:pt x="32867" y="334390"/>
                </a:lnTo>
                <a:lnTo>
                  <a:pt x="64236" y="373913"/>
                </a:lnTo>
                <a:lnTo>
                  <a:pt x="103759" y="405282"/>
                </a:lnTo>
                <a:lnTo>
                  <a:pt x="149903" y="426963"/>
                </a:lnTo>
                <a:lnTo>
                  <a:pt x="201133" y="437422"/>
                </a:lnTo>
                <a:lnTo>
                  <a:pt x="219075" y="438150"/>
                </a:lnTo>
                <a:close/>
              </a:path>
            </a:pathLst>
          </a:custGeom>
          <a:ln w="2540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 rot="19320000">
            <a:off x="424963" y="1956721"/>
            <a:ext cx="221577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300" b="1" spc="-175" dirty="0">
                <a:solidFill>
                  <a:srgbClr val="005AA8"/>
                </a:solidFill>
                <a:latin typeface="Tahoma"/>
                <a:cs typeface="Tahoma"/>
              </a:rPr>
              <a:t>G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28" name="object 128"/>
          <p:cNvSpPr txBox="1"/>
          <p:nvPr/>
        </p:nvSpPr>
        <p:spPr>
          <a:xfrm rot="19980000">
            <a:off x="509952" y="1905025"/>
            <a:ext cx="213618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300" b="1" spc="-155" dirty="0">
                <a:solidFill>
                  <a:srgbClr val="005AA8"/>
                </a:solidFill>
                <a:latin typeface="Tahoma"/>
                <a:cs typeface="Tahoma"/>
              </a:rPr>
              <a:t>o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29" name="object 129"/>
          <p:cNvSpPr txBox="1"/>
          <p:nvPr/>
        </p:nvSpPr>
        <p:spPr>
          <a:xfrm rot="20520000">
            <a:off x="588110" y="1873230"/>
            <a:ext cx="214124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300" b="1" spc="-135" dirty="0">
                <a:solidFill>
                  <a:srgbClr val="005AA8"/>
                </a:solidFill>
                <a:latin typeface="Tahoma"/>
                <a:cs typeface="Tahoma"/>
              </a:rPr>
              <a:t>a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30" name="object 130"/>
          <p:cNvSpPr txBox="1"/>
          <p:nvPr/>
        </p:nvSpPr>
        <p:spPr>
          <a:xfrm rot="21000000">
            <a:off x="657965" y="1856450"/>
            <a:ext cx="202234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300" b="1" spc="-35" dirty="0">
                <a:solidFill>
                  <a:srgbClr val="005AA8"/>
                </a:solidFill>
                <a:latin typeface="Tahoma"/>
                <a:cs typeface="Tahoma"/>
              </a:rPr>
              <a:t>l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31" name="object 131"/>
          <p:cNvSpPr txBox="1"/>
          <p:nvPr/>
        </p:nvSpPr>
        <p:spPr>
          <a:xfrm rot="60000">
            <a:off x="749774" y="1848020"/>
            <a:ext cx="210403" cy="19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sz="1300" b="1" spc="-260" dirty="0">
                <a:solidFill>
                  <a:srgbClr val="005AA8"/>
                </a:solidFill>
                <a:latin typeface="Tahoma"/>
                <a:cs typeface="Tahoma"/>
              </a:rPr>
              <a:t>1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32" name="object 132"/>
          <p:cNvSpPr txBox="1"/>
          <p:nvPr/>
        </p:nvSpPr>
        <p:spPr>
          <a:xfrm rot="19320000">
            <a:off x="435086" y="3765555"/>
            <a:ext cx="221577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300" b="1" spc="-175" dirty="0">
                <a:solidFill>
                  <a:srgbClr val="005AA8"/>
                </a:solidFill>
                <a:latin typeface="Tahoma"/>
                <a:cs typeface="Tahoma"/>
              </a:rPr>
              <a:t>G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33" name="object 133"/>
          <p:cNvSpPr txBox="1"/>
          <p:nvPr/>
        </p:nvSpPr>
        <p:spPr>
          <a:xfrm rot="19980000">
            <a:off x="520075" y="3713859"/>
            <a:ext cx="213618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300" b="1" spc="-155" dirty="0">
                <a:solidFill>
                  <a:srgbClr val="005AA8"/>
                </a:solidFill>
                <a:latin typeface="Tahoma"/>
                <a:cs typeface="Tahoma"/>
              </a:rPr>
              <a:t>o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34" name="object 134"/>
          <p:cNvSpPr txBox="1"/>
          <p:nvPr/>
        </p:nvSpPr>
        <p:spPr>
          <a:xfrm rot="20520000">
            <a:off x="598233" y="3682065"/>
            <a:ext cx="214124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300" b="1" spc="-135" dirty="0">
                <a:solidFill>
                  <a:srgbClr val="005AA8"/>
                </a:solidFill>
                <a:latin typeface="Tahoma"/>
                <a:cs typeface="Tahoma"/>
              </a:rPr>
              <a:t>a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35" name="object 135"/>
          <p:cNvSpPr txBox="1"/>
          <p:nvPr/>
        </p:nvSpPr>
        <p:spPr>
          <a:xfrm rot="21000000">
            <a:off x="668087" y="3665287"/>
            <a:ext cx="202234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300" b="1" spc="-35" dirty="0">
                <a:solidFill>
                  <a:srgbClr val="005AA8"/>
                </a:solidFill>
                <a:latin typeface="Tahoma"/>
                <a:cs typeface="Tahoma"/>
              </a:rPr>
              <a:t>l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36" name="object 136"/>
          <p:cNvSpPr txBox="1"/>
          <p:nvPr/>
        </p:nvSpPr>
        <p:spPr>
          <a:xfrm rot="60000">
            <a:off x="759897" y="3656854"/>
            <a:ext cx="210403" cy="19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sz="1300" b="1" spc="-260" dirty="0">
                <a:solidFill>
                  <a:srgbClr val="005AA8"/>
                </a:solidFill>
                <a:latin typeface="Tahoma"/>
                <a:cs typeface="Tahoma"/>
              </a:rPr>
              <a:t>2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37" name="object 137"/>
          <p:cNvSpPr txBox="1"/>
          <p:nvPr/>
        </p:nvSpPr>
        <p:spPr>
          <a:xfrm rot="19320000">
            <a:off x="425269" y="5621102"/>
            <a:ext cx="221577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300" b="1" spc="-175" dirty="0">
                <a:solidFill>
                  <a:srgbClr val="005AA8"/>
                </a:solidFill>
                <a:latin typeface="Tahoma"/>
                <a:cs typeface="Tahoma"/>
              </a:rPr>
              <a:t>G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38" name="object 138"/>
          <p:cNvSpPr txBox="1"/>
          <p:nvPr/>
        </p:nvSpPr>
        <p:spPr>
          <a:xfrm rot="19980000">
            <a:off x="510258" y="5569405"/>
            <a:ext cx="213618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300" b="1" spc="-155" dirty="0">
                <a:solidFill>
                  <a:srgbClr val="005AA8"/>
                </a:solidFill>
                <a:latin typeface="Tahoma"/>
                <a:cs typeface="Tahoma"/>
              </a:rPr>
              <a:t>o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39" name="object 139"/>
          <p:cNvSpPr txBox="1"/>
          <p:nvPr/>
        </p:nvSpPr>
        <p:spPr>
          <a:xfrm rot="20520000">
            <a:off x="588416" y="5537613"/>
            <a:ext cx="214124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300" b="1" spc="-135" dirty="0">
                <a:solidFill>
                  <a:srgbClr val="005AA8"/>
                </a:solidFill>
                <a:latin typeface="Tahoma"/>
                <a:cs typeface="Tahoma"/>
              </a:rPr>
              <a:t>a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40" name="object 140"/>
          <p:cNvSpPr txBox="1"/>
          <p:nvPr/>
        </p:nvSpPr>
        <p:spPr>
          <a:xfrm rot="21000000">
            <a:off x="658270" y="5520832"/>
            <a:ext cx="202234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300" b="1" spc="-35" dirty="0">
                <a:solidFill>
                  <a:srgbClr val="005AA8"/>
                </a:solidFill>
                <a:latin typeface="Tahoma"/>
                <a:cs typeface="Tahoma"/>
              </a:rPr>
              <a:t>l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41" name="object 141"/>
          <p:cNvSpPr txBox="1"/>
          <p:nvPr/>
        </p:nvSpPr>
        <p:spPr>
          <a:xfrm rot="60000">
            <a:off x="750080" y="5512401"/>
            <a:ext cx="210403" cy="19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sz="1300" b="1" spc="-260" dirty="0">
                <a:solidFill>
                  <a:srgbClr val="005AA8"/>
                </a:solidFill>
                <a:latin typeface="Tahoma"/>
                <a:cs typeface="Tahoma"/>
              </a:rPr>
              <a:t>3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42" name="object 142"/>
          <p:cNvSpPr txBox="1"/>
          <p:nvPr/>
        </p:nvSpPr>
        <p:spPr>
          <a:xfrm rot="19320000">
            <a:off x="5384674" y="626085"/>
            <a:ext cx="221577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300" b="1" spc="-175" dirty="0">
                <a:solidFill>
                  <a:srgbClr val="005AA8"/>
                </a:solidFill>
                <a:latin typeface="Tahoma"/>
                <a:cs typeface="Tahoma"/>
              </a:rPr>
              <a:t>G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43" name="object 143"/>
          <p:cNvSpPr txBox="1"/>
          <p:nvPr/>
        </p:nvSpPr>
        <p:spPr>
          <a:xfrm rot="19980000">
            <a:off x="5469665" y="574390"/>
            <a:ext cx="213618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300" b="1" spc="-155" dirty="0">
                <a:solidFill>
                  <a:srgbClr val="005AA8"/>
                </a:solidFill>
                <a:latin typeface="Tahoma"/>
                <a:cs typeface="Tahoma"/>
              </a:rPr>
              <a:t>o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44" name="object 144"/>
          <p:cNvSpPr txBox="1"/>
          <p:nvPr/>
        </p:nvSpPr>
        <p:spPr>
          <a:xfrm rot="20520000">
            <a:off x="5547823" y="542599"/>
            <a:ext cx="214124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300" b="1" spc="-135" dirty="0">
                <a:solidFill>
                  <a:srgbClr val="005AA8"/>
                </a:solidFill>
                <a:latin typeface="Tahoma"/>
                <a:cs typeface="Tahoma"/>
              </a:rPr>
              <a:t>a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45" name="object 145"/>
          <p:cNvSpPr txBox="1"/>
          <p:nvPr/>
        </p:nvSpPr>
        <p:spPr>
          <a:xfrm rot="21000000">
            <a:off x="5617678" y="525820"/>
            <a:ext cx="202234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300" b="1" spc="-35" dirty="0">
                <a:solidFill>
                  <a:srgbClr val="005AA8"/>
                </a:solidFill>
                <a:latin typeface="Tahoma"/>
                <a:cs typeface="Tahoma"/>
              </a:rPr>
              <a:t>l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46" name="object 146"/>
          <p:cNvSpPr txBox="1"/>
          <p:nvPr/>
        </p:nvSpPr>
        <p:spPr>
          <a:xfrm rot="60000">
            <a:off x="5709485" y="517390"/>
            <a:ext cx="210403" cy="19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sz="1300" b="1" spc="-260" dirty="0">
                <a:solidFill>
                  <a:srgbClr val="005AA8"/>
                </a:solidFill>
                <a:latin typeface="Tahoma"/>
                <a:cs typeface="Tahoma"/>
              </a:rPr>
              <a:t>4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47" name="object 147"/>
          <p:cNvSpPr txBox="1"/>
          <p:nvPr/>
        </p:nvSpPr>
        <p:spPr>
          <a:xfrm rot="19320000">
            <a:off x="5388082" y="2050218"/>
            <a:ext cx="221577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300" b="1" spc="-175" dirty="0">
                <a:solidFill>
                  <a:srgbClr val="005AA8"/>
                </a:solidFill>
                <a:latin typeface="Tahoma"/>
                <a:cs typeface="Tahoma"/>
              </a:rPr>
              <a:t>G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48" name="object 148"/>
          <p:cNvSpPr txBox="1"/>
          <p:nvPr/>
        </p:nvSpPr>
        <p:spPr>
          <a:xfrm rot="19980000">
            <a:off x="5473070" y="1998521"/>
            <a:ext cx="213618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300" b="1" spc="-155" dirty="0">
                <a:solidFill>
                  <a:srgbClr val="005AA8"/>
                </a:solidFill>
                <a:latin typeface="Tahoma"/>
                <a:cs typeface="Tahoma"/>
              </a:rPr>
              <a:t>o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49" name="object 149"/>
          <p:cNvSpPr txBox="1"/>
          <p:nvPr/>
        </p:nvSpPr>
        <p:spPr>
          <a:xfrm rot="20520000">
            <a:off x="5551229" y="1966728"/>
            <a:ext cx="214124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300" b="1" spc="-135" dirty="0">
                <a:solidFill>
                  <a:srgbClr val="005AA8"/>
                </a:solidFill>
                <a:latin typeface="Tahoma"/>
                <a:cs typeface="Tahoma"/>
              </a:rPr>
              <a:t>a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50" name="object 150"/>
          <p:cNvSpPr txBox="1"/>
          <p:nvPr/>
        </p:nvSpPr>
        <p:spPr>
          <a:xfrm rot="21000000">
            <a:off x="5621083" y="1949946"/>
            <a:ext cx="202234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300" b="1" spc="-35" dirty="0">
                <a:solidFill>
                  <a:srgbClr val="005AA8"/>
                </a:solidFill>
                <a:latin typeface="Tahoma"/>
                <a:cs typeface="Tahoma"/>
              </a:rPr>
              <a:t>l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51" name="object 151"/>
          <p:cNvSpPr txBox="1"/>
          <p:nvPr/>
        </p:nvSpPr>
        <p:spPr>
          <a:xfrm rot="60000">
            <a:off x="5712892" y="1941516"/>
            <a:ext cx="210403" cy="19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sz="1300" b="1" spc="-260" dirty="0">
                <a:solidFill>
                  <a:srgbClr val="005AA8"/>
                </a:solidFill>
                <a:latin typeface="Tahoma"/>
                <a:cs typeface="Tahoma"/>
              </a:rPr>
              <a:t>5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52" name="object 152"/>
          <p:cNvSpPr txBox="1"/>
          <p:nvPr/>
        </p:nvSpPr>
        <p:spPr>
          <a:xfrm rot="19320000">
            <a:off x="5391951" y="3812545"/>
            <a:ext cx="221577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300" b="1" spc="-175" dirty="0">
                <a:solidFill>
                  <a:srgbClr val="005AA8"/>
                </a:solidFill>
                <a:latin typeface="Tahoma"/>
                <a:cs typeface="Tahoma"/>
              </a:rPr>
              <a:t>G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53" name="object 153"/>
          <p:cNvSpPr txBox="1"/>
          <p:nvPr/>
        </p:nvSpPr>
        <p:spPr>
          <a:xfrm rot="19980000">
            <a:off x="5476940" y="3760849"/>
            <a:ext cx="213618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300" b="1" spc="-155" dirty="0">
                <a:solidFill>
                  <a:srgbClr val="005AA8"/>
                </a:solidFill>
                <a:latin typeface="Tahoma"/>
                <a:cs typeface="Tahoma"/>
              </a:rPr>
              <a:t>o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54" name="object 154"/>
          <p:cNvSpPr txBox="1"/>
          <p:nvPr/>
        </p:nvSpPr>
        <p:spPr>
          <a:xfrm rot="20520000">
            <a:off x="5555097" y="3729054"/>
            <a:ext cx="214124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300" b="1" spc="-135" dirty="0">
                <a:solidFill>
                  <a:srgbClr val="005AA8"/>
                </a:solidFill>
                <a:latin typeface="Tahoma"/>
                <a:cs typeface="Tahoma"/>
              </a:rPr>
              <a:t>a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55" name="object 155"/>
          <p:cNvSpPr txBox="1"/>
          <p:nvPr/>
        </p:nvSpPr>
        <p:spPr>
          <a:xfrm rot="21000000">
            <a:off x="5624952" y="3712273"/>
            <a:ext cx="202234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300" b="1" spc="-35" dirty="0">
                <a:solidFill>
                  <a:srgbClr val="005AA8"/>
                </a:solidFill>
                <a:latin typeface="Tahoma"/>
                <a:cs typeface="Tahoma"/>
              </a:rPr>
              <a:t>l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56" name="object 156"/>
          <p:cNvSpPr txBox="1"/>
          <p:nvPr/>
        </p:nvSpPr>
        <p:spPr>
          <a:xfrm rot="60000">
            <a:off x="5716760" y="3703842"/>
            <a:ext cx="210403" cy="19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sz="1300" b="1" spc="-260" dirty="0">
                <a:solidFill>
                  <a:srgbClr val="005AA8"/>
                </a:solidFill>
                <a:latin typeface="Tahoma"/>
                <a:cs typeface="Tahoma"/>
              </a:rPr>
              <a:t>6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57" name="object 157"/>
          <p:cNvSpPr txBox="1"/>
          <p:nvPr/>
        </p:nvSpPr>
        <p:spPr>
          <a:xfrm rot="19320000">
            <a:off x="5392556" y="5011666"/>
            <a:ext cx="221577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300" b="1" spc="-175" dirty="0">
                <a:solidFill>
                  <a:srgbClr val="005AA8"/>
                </a:solidFill>
                <a:latin typeface="Tahoma"/>
                <a:cs typeface="Tahoma"/>
              </a:rPr>
              <a:t>G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58" name="object 158"/>
          <p:cNvSpPr txBox="1"/>
          <p:nvPr/>
        </p:nvSpPr>
        <p:spPr>
          <a:xfrm rot="19980000">
            <a:off x="5477545" y="4959970"/>
            <a:ext cx="213618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300" b="1" spc="-155" dirty="0">
                <a:solidFill>
                  <a:srgbClr val="005AA8"/>
                </a:solidFill>
                <a:latin typeface="Tahoma"/>
                <a:cs typeface="Tahoma"/>
              </a:rPr>
              <a:t>o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59" name="object 159"/>
          <p:cNvSpPr txBox="1"/>
          <p:nvPr/>
        </p:nvSpPr>
        <p:spPr>
          <a:xfrm rot="20520000">
            <a:off x="5555704" y="4928177"/>
            <a:ext cx="214124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300" b="1" spc="-135" dirty="0">
                <a:solidFill>
                  <a:srgbClr val="005AA8"/>
                </a:solidFill>
                <a:latin typeface="Tahoma"/>
                <a:cs typeface="Tahoma"/>
              </a:rPr>
              <a:t>a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60" name="object 160"/>
          <p:cNvSpPr txBox="1"/>
          <p:nvPr/>
        </p:nvSpPr>
        <p:spPr>
          <a:xfrm rot="21000000">
            <a:off x="5625557" y="4911398"/>
            <a:ext cx="202234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300" b="1" spc="-35" dirty="0">
                <a:solidFill>
                  <a:srgbClr val="005AA8"/>
                </a:solidFill>
                <a:latin typeface="Tahoma"/>
                <a:cs typeface="Tahoma"/>
              </a:rPr>
              <a:t>l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61" name="object 161"/>
          <p:cNvSpPr txBox="1"/>
          <p:nvPr/>
        </p:nvSpPr>
        <p:spPr>
          <a:xfrm rot="60000">
            <a:off x="5717368" y="4902967"/>
            <a:ext cx="210403" cy="19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sz="1300" b="1" spc="-260" dirty="0">
                <a:solidFill>
                  <a:srgbClr val="005AA8"/>
                </a:solidFill>
                <a:latin typeface="Tahoma"/>
                <a:cs typeface="Tahoma"/>
              </a:rPr>
              <a:t>7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1501381" y="5140592"/>
            <a:ext cx="2513330" cy="0"/>
          </a:xfrm>
          <a:custGeom>
            <a:avLst/>
            <a:gdLst/>
            <a:ahLst/>
            <a:cxnLst/>
            <a:rect l="l" t="t" r="r" b="b"/>
            <a:pathLst>
              <a:path w="2513329">
                <a:moveTo>
                  <a:pt x="0" y="0"/>
                </a:moveTo>
                <a:lnTo>
                  <a:pt x="2513076" y="0"/>
                </a:lnTo>
              </a:path>
            </a:pathLst>
          </a:custGeom>
          <a:ln w="8534">
            <a:solidFill>
              <a:srgbClr val="221E1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29200" y="0"/>
            <a:ext cx="5029200" cy="7772400"/>
          </a:xfrm>
          <a:custGeom>
            <a:avLst/>
            <a:gdLst/>
            <a:ahLst/>
            <a:cxnLst/>
            <a:rect l="l" t="t" r="r" b="b"/>
            <a:pathLst>
              <a:path w="5029200" h="7772400">
                <a:moveTo>
                  <a:pt x="0" y="7772400"/>
                </a:moveTo>
                <a:lnTo>
                  <a:pt x="5029200" y="7772400"/>
                </a:lnTo>
                <a:lnTo>
                  <a:pt x="5029200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3B6FB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986870" y="458304"/>
            <a:ext cx="4800600" cy="7314565"/>
          </a:xfrm>
          <a:custGeom>
            <a:avLst/>
            <a:gdLst/>
            <a:ahLst/>
            <a:cxnLst/>
            <a:rect l="l" t="t" r="r" b="b"/>
            <a:pathLst>
              <a:path w="4800600" h="7314565">
                <a:moveTo>
                  <a:pt x="0" y="0"/>
                </a:moveTo>
                <a:lnTo>
                  <a:pt x="0" y="7314095"/>
                </a:lnTo>
                <a:lnTo>
                  <a:pt x="4800600" y="7314095"/>
                </a:lnTo>
                <a:lnTo>
                  <a:pt x="4800600" y="181775"/>
                </a:lnTo>
                <a:lnTo>
                  <a:pt x="4800230" y="155849"/>
                </a:lnTo>
                <a:lnTo>
                  <a:pt x="4798900" y="111632"/>
                </a:lnTo>
                <a:lnTo>
                  <a:pt x="4792803" y="62348"/>
                </a:lnTo>
                <a:lnTo>
                  <a:pt x="4769678" y="22721"/>
                </a:lnTo>
                <a:lnTo>
                  <a:pt x="4719161" y="4907"/>
                </a:lnTo>
                <a:lnTo>
                  <a:pt x="4680134" y="1454"/>
                </a:lnTo>
                <a:lnTo>
                  <a:pt x="4630065" y="181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5029200" cy="7772400"/>
          </a:xfrm>
          <a:custGeom>
            <a:avLst/>
            <a:gdLst/>
            <a:ahLst/>
            <a:cxnLst/>
            <a:rect l="l" t="t" r="r" b="b"/>
            <a:pathLst>
              <a:path w="5029200" h="7772400">
                <a:moveTo>
                  <a:pt x="0" y="7772400"/>
                </a:moveTo>
                <a:lnTo>
                  <a:pt x="5029200" y="7772400"/>
                </a:lnTo>
                <a:lnTo>
                  <a:pt x="5029200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A7E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8600" y="458471"/>
            <a:ext cx="4927600" cy="7313930"/>
          </a:xfrm>
          <a:custGeom>
            <a:avLst/>
            <a:gdLst/>
            <a:ahLst/>
            <a:cxnLst/>
            <a:rect l="l" t="t" r="r" b="b"/>
            <a:pathLst>
              <a:path w="4927600" h="7313930">
                <a:moveTo>
                  <a:pt x="4899736" y="0"/>
                </a:moveTo>
                <a:lnTo>
                  <a:pt x="182262" y="0"/>
                </a:lnTo>
                <a:lnTo>
                  <a:pt x="143384" y="4260"/>
                </a:lnTo>
                <a:lnTo>
                  <a:pt x="106611" y="16590"/>
                </a:lnTo>
                <a:lnTo>
                  <a:pt x="73157" y="36498"/>
                </a:lnTo>
                <a:lnTo>
                  <a:pt x="44363" y="63378"/>
                </a:lnTo>
                <a:lnTo>
                  <a:pt x="22201" y="95465"/>
                </a:lnTo>
                <a:lnTo>
                  <a:pt x="7400" y="131329"/>
                </a:lnTo>
                <a:lnTo>
                  <a:pt x="472" y="169730"/>
                </a:lnTo>
                <a:lnTo>
                  <a:pt x="0" y="182879"/>
                </a:lnTo>
                <a:lnTo>
                  <a:pt x="0" y="7313928"/>
                </a:lnTo>
                <a:lnTo>
                  <a:pt x="4919797" y="7313928"/>
                </a:lnTo>
                <a:lnTo>
                  <a:pt x="4920358" y="7148925"/>
                </a:lnTo>
                <a:lnTo>
                  <a:pt x="4921407" y="6819736"/>
                </a:lnTo>
                <a:lnTo>
                  <a:pt x="4922574" y="6422045"/>
                </a:lnTo>
                <a:lnTo>
                  <a:pt x="4923781" y="5967269"/>
                </a:lnTo>
                <a:lnTo>
                  <a:pt x="4924946" y="5466825"/>
                </a:lnTo>
                <a:lnTo>
                  <a:pt x="4925990" y="4932130"/>
                </a:lnTo>
                <a:lnTo>
                  <a:pt x="4926831" y="4374602"/>
                </a:lnTo>
                <a:lnTo>
                  <a:pt x="4927390" y="3805656"/>
                </a:lnTo>
                <a:lnTo>
                  <a:pt x="4927586" y="3236710"/>
                </a:lnTo>
                <a:lnTo>
                  <a:pt x="4927338" y="2679182"/>
                </a:lnTo>
                <a:lnTo>
                  <a:pt x="4926566" y="2144487"/>
                </a:lnTo>
                <a:lnTo>
                  <a:pt x="4925189" y="1644043"/>
                </a:lnTo>
                <a:lnTo>
                  <a:pt x="4923128" y="1189267"/>
                </a:lnTo>
                <a:lnTo>
                  <a:pt x="4920302" y="791576"/>
                </a:lnTo>
                <a:lnTo>
                  <a:pt x="4916630" y="462387"/>
                </a:lnTo>
                <a:lnTo>
                  <a:pt x="4912032" y="213116"/>
                </a:lnTo>
                <a:lnTo>
                  <a:pt x="4906427" y="55182"/>
                </a:lnTo>
                <a:lnTo>
                  <a:pt x="4899736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9740" marR="5080">
              <a:lnSpc>
                <a:spcPct val="100000"/>
              </a:lnSpc>
            </a:pPr>
            <a:r>
              <a:rPr spc="-215" dirty="0">
                <a:solidFill>
                  <a:srgbClr val="005AA8"/>
                </a:solidFill>
              </a:rPr>
              <a:t>Lipid-Lowering</a:t>
            </a:r>
            <a:r>
              <a:rPr spc="-105" dirty="0">
                <a:solidFill>
                  <a:srgbClr val="005AA8"/>
                </a:solidFill>
              </a:rPr>
              <a:t> </a:t>
            </a:r>
            <a:r>
              <a:rPr spc="-125" dirty="0">
                <a:solidFill>
                  <a:srgbClr val="005AA8"/>
                </a:solidFill>
              </a:rPr>
              <a:t>Medicines—</a:t>
            </a:r>
            <a:r>
              <a:rPr spc="-65" dirty="0">
                <a:solidFill>
                  <a:srgbClr val="005AA8"/>
                </a:solidFill>
              </a:rPr>
              <a:t> </a:t>
            </a:r>
            <a:r>
              <a:rPr spc="-275" dirty="0"/>
              <a:t>How</a:t>
            </a:r>
            <a:r>
              <a:rPr spc="-105" dirty="0"/>
              <a:t> </a:t>
            </a:r>
            <a:r>
              <a:rPr spc="-290" dirty="0"/>
              <a:t>Do</a:t>
            </a:r>
            <a:r>
              <a:rPr spc="-105" dirty="0"/>
              <a:t> </a:t>
            </a:r>
            <a:r>
              <a:rPr spc="-254" dirty="0"/>
              <a:t>They</a:t>
            </a:r>
            <a:r>
              <a:rPr spc="-105" dirty="0"/>
              <a:t> </a:t>
            </a:r>
            <a:r>
              <a:rPr spc="-250" dirty="0"/>
              <a:t>Work?</a:t>
            </a:r>
          </a:p>
        </p:txBody>
      </p:sp>
      <p:sp>
        <p:nvSpPr>
          <p:cNvPr id="7" name="object 7"/>
          <p:cNvSpPr/>
          <p:nvPr/>
        </p:nvSpPr>
        <p:spPr>
          <a:xfrm>
            <a:off x="800100" y="427012"/>
            <a:ext cx="4235450" cy="0"/>
          </a:xfrm>
          <a:custGeom>
            <a:avLst/>
            <a:gdLst/>
            <a:ahLst/>
            <a:cxnLst/>
            <a:rect l="l" t="t" r="r" b="b"/>
            <a:pathLst>
              <a:path w="4235450">
                <a:moveTo>
                  <a:pt x="0" y="0"/>
                </a:moveTo>
                <a:lnTo>
                  <a:pt x="4234903" y="0"/>
                </a:lnTo>
              </a:path>
            </a:pathLst>
          </a:custGeom>
          <a:ln w="63500">
            <a:solidFill>
              <a:srgbClr val="3B6FB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9200" y="381990"/>
            <a:ext cx="4777740" cy="0"/>
          </a:xfrm>
          <a:custGeom>
            <a:avLst/>
            <a:gdLst/>
            <a:ahLst/>
            <a:cxnLst/>
            <a:rect l="l" t="t" r="r" b="b"/>
            <a:pathLst>
              <a:path w="4777740">
                <a:moveTo>
                  <a:pt x="0" y="0"/>
                </a:moveTo>
                <a:lnTo>
                  <a:pt x="4777613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8250" y="262928"/>
            <a:ext cx="906144" cy="906144"/>
          </a:xfrm>
          <a:custGeom>
            <a:avLst/>
            <a:gdLst/>
            <a:ahLst/>
            <a:cxnLst/>
            <a:rect l="l" t="t" r="r" b="b"/>
            <a:pathLst>
              <a:path w="906144" h="906144">
                <a:moveTo>
                  <a:pt x="453059" y="0"/>
                </a:moveTo>
                <a:lnTo>
                  <a:pt x="379571" y="5929"/>
                </a:lnTo>
                <a:lnTo>
                  <a:pt x="309858" y="23097"/>
                </a:lnTo>
                <a:lnTo>
                  <a:pt x="244853" y="50570"/>
                </a:lnTo>
                <a:lnTo>
                  <a:pt x="185489" y="87415"/>
                </a:lnTo>
                <a:lnTo>
                  <a:pt x="132699" y="132700"/>
                </a:lnTo>
                <a:lnTo>
                  <a:pt x="87415" y="185492"/>
                </a:lnTo>
                <a:lnTo>
                  <a:pt x="50570" y="244858"/>
                </a:lnTo>
                <a:lnTo>
                  <a:pt x="23097" y="309865"/>
                </a:lnTo>
                <a:lnTo>
                  <a:pt x="5929" y="379581"/>
                </a:lnTo>
                <a:lnTo>
                  <a:pt x="0" y="453072"/>
                </a:lnTo>
                <a:lnTo>
                  <a:pt x="1501" y="490230"/>
                </a:lnTo>
                <a:lnTo>
                  <a:pt x="13167" y="561947"/>
                </a:lnTo>
                <a:lnTo>
                  <a:pt x="35604" y="629422"/>
                </a:lnTo>
                <a:lnTo>
                  <a:pt x="67879" y="691723"/>
                </a:lnTo>
                <a:lnTo>
                  <a:pt x="109060" y="747917"/>
                </a:lnTo>
                <a:lnTo>
                  <a:pt x="158214" y="797071"/>
                </a:lnTo>
                <a:lnTo>
                  <a:pt x="214408" y="838252"/>
                </a:lnTo>
                <a:lnTo>
                  <a:pt x="276709" y="870528"/>
                </a:lnTo>
                <a:lnTo>
                  <a:pt x="344185" y="892965"/>
                </a:lnTo>
                <a:lnTo>
                  <a:pt x="415902" y="904630"/>
                </a:lnTo>
                <a:lnTo>
                  <a:pt x="453059" y="906132"/>
                </a:lnTo>
                <a:lnTo>
                  <a:pt x="490217" y="904630"/>
                </a:lnTo>
                <a:lnTo>
                  <a:pt x="561934" y="892965"/>
                </a:lnTo>
                <a:lnTo>
                  <a:pt x="629410" y="870528"/>
                </a:lnTo>
                <a:lnTo>
                  <a:pt x="691711" y="838252"/>
                </a:lnTo>
                <a:lnTo>
                  <a:pt x="747905" y="797071"/>
                </a:lnTo>
                <a:lnTo>
                  <a:pt x="797059" y="747917"/>
                </a:lnTo>
                <a:lnTo>
                  <a:pt x="838240" y="691723"/>
                </a:lnTo>
                <a:lnTo>
                  <a:pt x="870515" y="629422"/>
                </a:lnTo>
                <a:lnTo>
                  <a:pt x="892952" y="561947"/>
                </a:lnTo>
                <a:lnTo>
                  <a:pt x="904617" y="490230"/>
                </a:lnTo>
                <a:lnTo>
                  <a:pt x="906119" y="453072"/>
                </a:lnTo>
                <a:lnTo>
                  <a:pt x="904617" y="415913"/>
                </a:lnTo>
                <a:lnTo>
                  <a:pt x="892952" y="344192"/>
                </a:lnTo>
                <a:lnTo>
                  <a:pt x="870515" y="276714"/>
                </a:lnTo>
                <a:lnTo>
                  <a:pt x="838240" y="214411"/>
                </a:lnTo>
                <a:lnTo>
                  <a:pt x="797059" y="158216"/>
                </a:lnTo>
                <a:lnTo>
                  <a:pt x="747905" y="109061"/>
                </a:lnTo>
                <a:lnTo>
                  <a:pt x="691711" y="67879"/>
                </a:lnTo>
                <a:lnTo>
                  <a:pt x="629410" y="35604"/>
                </a:lnTo>
                <a:lnTo>
                  <a:pt x="561934" y="13167"/>
                </a:lnTo>
                <a:lnTo>
                  <a:pt x="490217" y="1501"/>
                </a:lnTo>
                <a:lnTo>
                  <a:pt x="4530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5077" y="317474"/>
            <a:ext cx="799871" cy="7998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077" y="317474"/>
            <a:ext cx="800100" cy="800100"/>
          </a:xfrm>
          <a:custGeom>
            <a:avLst/>
            <a:gdLst/>
            <a:ahLst/>
            <a:cxnLst/>
            <a:rect l="l" t="t" r="r" b="b"/>
            <a:pathLst>
              <a:path w="800100" h="800100">
                <a:moveTo>
                  <a:pt x="399935" y="799858"/>
                </a:moveTo>
                <a:lnTo>
                  <a:pt x="464807" y="794624"/>
                </a:lnTo>
                <a:lnTo>
                  <a:pt x="526346" y="779469"/>
                </a:lnTo>
                <a:lnTo>
                  <a:pt x="583729" y="755218"/>
                </a:lnTo>
                <a:lnTo>
                  <a:pt x="636132" y="722694"/>
                </a:lnTo>
                <a:lnTo>
                  <a:pt x="682732" y="682720"/>
                </a:lnTo>
                <a:lnTo>
                  <a:pt x="722707" y="636119"/>
                </a:lnTo>
                <a:lnTo>
                  <a:pt x="755231" y="583716"/>
                </a:lnTo>
                <a:lnTo>
                  <a:pt x="779482" y="526333"/>
                </a:lnTo>
                <a:lnTo>
                  <a:pt x="794636" y="464794"/>
                </a:lnTo>
                <a:lnTo>
                  <a:pt x="799871" y="399922"/>
                </a:lnTo>
                <a:lnTo>
                  <a:pt x="798545" y="367123"/>
                </a:lnTo>
                <a:lnTo>
                  <a:pt x="788248" y="303818"/>
                </a:lnTo>
                <a:lnTo>
                  <a:pt x="768442" y="244257"/>
                </a:lnTo>
                <a:lnTo>
                  <a:pt x="739951" y="189263"/>
                </a:lnTo>
                <a:lnTo>
                  <a:pt x="703599" y="139659"/>
                </a:lnTo>
                <a:lnTo>
                  <a:pt x="660209" y="96270"/>
                </a:lnTo>
                <a:lnTo>
                  <a:pt x="610604" y="59919"/>
                </a:lnTo>
                <a:lnTo>
                  <a:pt x="555608" y="31428"/>
                </a:lnTo>
                <a:lnTo>
                  <a:pt x="496044" y="11623"/>
                </a:lnTo>
                <a:lnTo>
                  <a:pt x="432736" y="1325"/>
                </a:lnTo>
                <a:lnTo>
                  <a:pt x="399935" y="0"/>
                </a:lnTo>
                <a:lnTo>
                  <a:pt x="367134" y="1325"/>
                </a:lnTo>
                <a:lnTo>
                  <a:pt x="303826" y="11623"/>
                </a:lnTo>
                <a:lnTo>
                  <a:pt x="244262" y="31428"/>
                </a:lnTo>
                <a:lnTo>
                  <a:pt x="189266" y="59919"/>
                </a:lnTo>
                <a:lnTo>
                  <a:pt x="139661" y="96270"/>
                </a:lnTo>
                <a:lnTo>
                  <a:pt x="96271" y="139659"/>
                </a:lnTo>
                <a:lnTo>
                  <a:pt x="59919" y="189263"/>
                </a:lnTo>
                <a:lnTo>
                  <a:pt x="31428" y="244257"/>
                </a:lnTo>
                <a:lnTo>
                  <a:pt x="11623" y="303818"/>
                </a:lnTo>
                <a:lnTo>
                  <a:pt x="1325" y="367123"/>
                </a:lnTo>
                <a:lnTo>
                  <a:pt x="0" y="399922"/>
                </a:lnTo>
                <a:lnTo>
                  <a:pt x="1325" y="432723"/>
                </a:lnTo>
                <a:lnTo>
                  <a:pt x="11623" y="496032"/>
                </a:lnTo>
                <a:lnTo>
                  <a:pt x="31428" y="555596"/>
                </a:lnTo>
                <a:lnTo>
                  <a:pt x="59919" y="610592"/>
                </a:lnTo>
                <a:lnTo>
                  <a:pt x="96271" y="660196"/>
                </a:lnTo>
                <a:lnTo>
                  <a:pt x="139661" y="703587"/>
                </a:lnTo>
                <a:lnTo>
                  <a:pt x="189266" y="739939"/>
                </a:lnTo>
                <a:lnTo>
                  <a:pt x="244262" y="768429"/>
                </a:lnTo>
                <a:lnTo>
                  <a:pt x="303826" y="788235"/>
                </a:lnTo>
                <a:lnTo>
                  <a:pt x="367134" y="798532"/>
                </a:lnTo>
                <a:lnTo>
                  <a:pt x="399935" y="799858"/>
                </a:lnTo>
                <a:close/>
              </a:path>
            </a:pathLst>
          </a:custGeom>
          <a:ln w="34924">
            <a:solidFill>
              <a:srgbClr val="3B6FB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96509" y="5942241"/>
            <a:ext cx="3750945" cy="488315"/>
          </a:xfrm>
          <a:custGeom>
            <a:avLst/>
            <a:gdLst/>
            <a:ahLst/>
            <a:cxnLst/>
            <a:rect l="l" t="t" r="r" b="b"/>
            <a:pathLst>
              <a:path w="3750945" h="488314">
                <a:moveTo>
                  <a:pt x="114300" y="0"/>
                </a:moveTo>
                <a:lnTo>
                  <a:pt x="68441" y="443"/>
                </a:lnTo>
                <a:lnTo>
                  <a:pt x="25583" y="6929"/>
                </a:lnTo>
                <a:lnTo>
                  <a:pt x="2871" y="40411"/>
                </a:lnTo>
                <a:lnTo>
                  <a:pt x="21" y="95789"/>
                </a:lnTo>
                <a:lnTo>
                  <a:pt x="0" y="373481"/>
                </a:lnTo>
                <a:lnTo>
                  <a:pt x="55" y="398361"/>
                </a:lnTo>
                <a:lnTo>
                  <a:pt x="1496" y="436750"/>
                </a:lnTo>
                <a:lnTo>
                  <a:pt x="19013" y="477364"/>
                </a:lnTo>
                <a:lnTo>
                  <a:pt x="73782" y="487495"/>
                </a:lnTo>
                <a:lnTo>
                  <a:pt x="3636441" y="487781"/>
                </a:lnTo>
                <a:lnTo>
                  <a:pt x="3661321" y="487726"/>
                </a:lnTo>
                <a:lnTo>
                  <a:pt x="3699710" y="486284"/>
                </a:lnTo>
                <a:lnTo>
                  <a:pt x="3740324" y="468767"/>
                </a:lnTo>
                <a:lnTo>
                  <a:pt x="3750455" y="413999"/>
                </a:lnTo>
                <a:lnTo>
                  <a:pt x="3750741" y="114299"/>
                </a:lnTo>
                <a:lnTo>
                  <a:pt x="3750686" y="89420"/>
                </a:lnTo>
                <a:lnTo>
                  <a:pt x="3749245" y="51030"/>
                </a:lnTo>
                <a:lnTo>
                  <a:pt x="3731728" y="10417"/>
                </a:lnTo>
                <a:lnTo>
                  <a:pt x="3676959" y="285"/>
                </a:lnTo>
                <a:lnTo>
                  <a:pt x="114300" y="0"/>
                </a:lnTo>
                <a:close/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73100" y="1664929"/>
            <a:ext cx="4008120" cy="544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9380">
              <a:lnSpc>
                <a:spcPct val="102600"/>
              </a:lnSpc>
            </a:pPr>
            <a:r>
              <a:rPr sz="1300" spc="5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health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lifestyl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ma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no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b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e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enoug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h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hel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p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manage</a:t>
            </a:r>
            <a:r>
              <a:rPr sz="1300" spc="-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lipids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.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0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provide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20" dirty="0">
                <a:solidFill>
                  <a:srgbClr val="231F20"/>
                </a:solidFill>
                <a:latin typeface="Tahoma"/>
                <a:cs typeface="Tahoma"/>
              </a:rPr>
              <a:t>ma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as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u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tak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medicin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300" spc="-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dietar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supplement.</a:t>
            </a:r>
            <a:endParaRPr sz="13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900"/>
              </a:spcBef>
            </a:pPr>
            <a:r>
              <a:rPr sz="1300" spc="-95" dirty="0">
                <a:solidFill>
                  <a:srgbClr val="231F20"/>
                </a:solidFill>
                <a:latin typeface="Tahoma"/>
                <a:cs typeface="Tahoma"/>
              </a:rPr>
              <a:t>Ove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05" dirty="0">
                <a:solidFill>
                  <a:srgbClr val="231F20"/>
                </a:solidFill>
                <a:latin typeface="Tahoma"/>
                <a:cs typeface="Tahoma"/>
              </a:rPr>
              <a:t>time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,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u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20" dirty="0">
                <a:solidFill>
                  <a:srgbClr val="231F20"/>
                </a:solidFill>
                <a:latin typeface="Tahoma"/>
                <a:cs typeface="Tahoma"/>
              </a:rPr>
              <a:t>ma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nee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00" dirty="0">
                <a:solidFill>
                  <a:srgbClr val="231F20"/>
                </a:solidFill>
                <a:latin typeface="Tahoma"/>
                <a:cs typeface="Tahoma"/>
              </a:rPr>
              <a:t>mor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tha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on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kin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medicin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 hel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p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5" dirty="0">
                <a:solidFill>
                  <a:srgbClr val="231F20"/>
                </a:solidFill>
                <a:latin typeface="Tahoma"/>
                <a:cs typeface="Tahoma"/>
              </a:rPr>
              <a:t>manag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lipi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levels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.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I</a:t>
            </a:r>
            <a:r>
              <a:rPr sz="1300" spc="-10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20" dirty="0">
                <a:solidFill>
                  <a:srgbClr val="231F20"/>
                </a:solidFill>
                <a:latin typeface="Tahoma"/>
                <a:cs typeface="Tahoma"/>
              </a:rPr>
              <a:t>ma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tak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whil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befor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these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medicine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tak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effect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.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Eve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whe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u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reac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h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lipi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goals,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u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20" dirty="0">
                <a:solidFill>
                  <a:srgbClr val="231F20"/>
                </a:solidFill>
                <a:latin typeface="Tahoma"/>
                <a:cs typeface="Tahoma"/>
              </a:rPr>
              <a:t>ma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nee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kee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p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takin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g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medicine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fo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lon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g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00" dirty="0">
                <a:solidFill>
                  <a:srgbClr val="231F20"/>
                </a:solidFill>
                <a:latin typeface="Tahoma"/>
                <a:cs typeface="Tahoma"/>
              </a:rPr>
              <a:t>time.</a:t>
            </a:r>
            <a:endParaRPr sz="1300">
              <a:latin typeface="Tahoma"/>
              <a:cs typeface="Tahoma"/>
            </a:endParaRPr>
          </a:p>
          <a:p>
            <a:pPr marL="12700" marR="275590" algn="just">
              <a:lnSpc>
                <a:spcPct val="102600"/>
              </a:lnSpc>
              <a:spcBef>
                <a:spcPts val="900"/>
              </a:spcBef>
            </a:pPr>
            <a:r>
              <a:rPr sz="1300" b="1" spc="-204" dirty="0">
                <a:solidFill>
                  <a:srgbClr val="231F20"/>
                </a:solidFill>
                <a:latin typeface="Tahoma"/>
                <a:cs typeface="Tahoma"/>
              </a:rPr>
              <a:t>No</a:t>
            </a:r>
            <a:r>
              <a:rPr sz="1300" b="1" spc="-11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b="1" spc="-10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b="1" spc="-175" dirty="0">
                <a:solidFill>
                  <a:srgbClr val="231F20"/>
                </a:solidFill>
                <a:latin typeface="Tahoma"/>
                <a:cs typeface="Tahoma"/>
              </a:rPr>
              <a:t>ever</a:t>
            </a:r>
            <a:r>
              <a:rPr sz="1300" b="1" spc="-16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b="1" spc="-10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b="1" spc="-145" dirty="0">
                <a:solidFill>
                  <a:srgbClr val="231F20"/>
                </a:solidFill>
                <a:latin typeface="Tahoma"/>
                <a:cs typeface="Tahoma"/>
              </a:rPr>
              <a:t>medicin</a:t>
            </a:r>
            <a:r>
              <a:rPr sz="1300" b="1" spc="-13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b="1" spc="-10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b="1" spc="-7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300" b="1" spc="-8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b="1" spc="-10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b="1" spc="-165" dirty="0">
                <a:solidFill>
                  <a:srgbClr val="231F20"/>
                </a:solidFill>
                <a:latin typeface="Tahoma"/>
                <a:cs typeface="Tahoma"/>
              </a:rPr>
              <a:t>righ</a:t>
            </a:r>
            <a:r>
              <a:rPr sz="1300" b="1" spc="-12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b="1" spc="-10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b="1" spc="-170" dirty="0">
                <a:solidFill>
                  <a:srgbClr val="231F20"/>
                </a:solidFill>
                <a:latin typeface="Tahoma"/>
                <a:cs typeface="Tahoma"/>
              </a:rPr>
              <a:t>fo</a:t>
            </a:r>
            <a:r>
              <a:rPr sz="1300" b="1" spc="-13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b="1" spc="-10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b="1" spc="-180" dirty="0">
                <a:solidFill>
                  <a:srgbClr val="231F20"/>
                </a:solidFill>
                <a:latin typeface="Tahoma"/>
                <a:cs typeface="Tahoma"/>
              </a:rPr>
              <a:t>everyone</a:t>
            </a:r>
            <a:r>
              <a:rPr sz="1300" b="1" spc="-90" dirty="0">
                <a:solidFill>
                  <a:srgbClr val="231F20"/>
                </a:solidFill>
                <a:latin typeface="Tahoma"/>
                <a:cs typeface="Tahoma"/>
              </a:rPr>
              <a:t>.</a:t>
            </a:r>
            <a:r>
              <a:rPr sz="1300" b="1" spc="-10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300" spc="-10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300" spc="-1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5" dirty="0">
                <a:solidFill>
                  <a:srgbClr val="231F20"/>
                </a:solidFill>
                <a:latin typeface="Tahoma"/>
                <a:cs typeface="Tahoma"/>
              </a:rPr>
              <a:t>importan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tal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wit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h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provide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eac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h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visi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5" dirty="0">
                <a:solidFill>
                  <a:srgbClr val="231F20"/>
                </a:solidFill>
                <a:latin typeface="Tahoma"/>
                <a:cs typeface="Tahoma"/>
              </a:rPr>
              <a:t>abou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lipi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levels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an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medicine.</a:t>
            </a:r>
            <a:endParaRPr sz="13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300" b="1" spc="-135" dirty="0">
                <a:solidFill>
                  <a:srgbClr val="00A7E1"/>
                </a:solidFill>
                <a:latin typeface="Tahoma"/>
                <a:cs typeface="Tahoma"/>
              </a:rPr>
              <a:t>Statins</a:t>
            </a:r>
            <a:endParaRPr sz="1300">
              <a:latin typeface="Tahoma"/>
              <a:cs typeface="Tahoma"/>
            </a:endParaRPr>
          </a:p>
          <a:p>
            <a:pPr marL="217170" indent="-90805">
              <a:lnSpc>
                <a:spcPct val="100000"/>
              </a:lnSpc>
              <a:spcBef>
                <a:spcPts val="400"/>
              </a:spcBef>
              <a:buClr>
                <a:srgbClr val="005AA8"/>
              </a:buClr>
              <a:buFont typeface="Tahoma"/>
              <a:buChar char="•"/>
              <a:tabLst>
                <a:tab pos="217804" algn="l"/>
              </a:tabLst>
            </a:pP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Reduc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th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10" dirty="0">
                <a:solidFill>
                  <a:srgbClr val="231F20"/>
                </a:solidFill>
                <a:latin typeface="Tahoma"/>
                <a:cs typeface="Tahoma"/>
              </a:rPr>
              <a:t>amoun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cholestero</a:t>
            </a: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05" dirty="0">
                <a:solidFill>
                  <a:srgbClr val="231F20"/>
                </a:solidFill>
                <a:latin typeface="Tahoma"/>
                <a:cs typeface="Tahoma"/>
              </a:rPr>
              <a:t>mad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00" dirty="0">
                <a:solidFill>
                  <a:srgbClr val="231F20"/>
                </a:solidFill>
                <a:latin typeface="Tahoma"/>
                <a:cs typeface="Tahoma"/>
              </a:rPr>
              <a:t>body.</a:t>
            </a:r>
            <a:endParaRPr sz="1300">
              <a:latin typeface="Tahoma"/>
              <a:cs typeface="Tahoma"/>
            </a:endParaRPr>
          </a:p>
          <a:p>
            <a:pPr marL="217170" indent="-90805">
              <a:lnSpc>
                <a:spcPct val="100000"/>
              </a:lnSpc>
              <a:spcBef>
                <a:spcPts val="400"/>
              </a:spcBef>
              <a:buClr>
                <a:srgbClr val="005AA8"/>
              </a:buClr>
              <a:buFont typeface="Tahoma"/>
              <a:buChar char="•"/>
              <a:tabLst>
                <a:tab pos="217804" algn="l"/>
              </a:tabLst>
            </a:pP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Mainl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use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lowe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05" dirty="0">
                <a:solidFill>
                  <a:srgbClr val="231F20"/>
                </a:solidFill>
                <a:latin typeface="Tahoma"/>
                <a:cs typeface="Tahoma"/>
              </a:rPr>
              <a:t>LD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20" dirty="0">
                <a:solidFill>
                  <a:srgbClr val="231F20"/>
                </a:solidFill>
                <a:latin typeface="Tahoma"/>
                <a:cs typeface="Tahoma"/>
              </a:rPr>
              <a:t>(bad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)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cholesterol.</a:t>
            </a:r>
            <a:endParaRPr sz="1300">
              <a:latin typeface="Tahoma"/>
              <a:cs typeface="Tahoma"/>
            </a:endParaRPr>
          </a:p>
          <a:p>
            <a:pPr marL="101600">
              <a:lnSpc>
                <a:spcPct val="100000"/>
              </a:lnSpc>
              <a:spcBef>
                <a:spcPts val="625"/>
              </a:spcBef>
              <a:tabLst>
                <a:tab pos="3910965" algn="l"/>
              </a:tabLst>
            </a:pPr>
            <a:r>
              <a:rPr sz="1200" spc="305" dirty="0">
                <a:solidFill>
                  <a:srgbClr val="231F20"/>
                </a:solidFill>
                <a:latin typeface="MS Gothic"/>
                <a:cs typeface="MS Gothic"/>
              </a:rPr>
              <a:t>q</a:t>
            </a:r>
            <a:r>
              <a:rPr sz="1200" spc="285" dirty="0">
                <a:solidFill>
                  <a:srgbClr val="231F20"/>
                </a:solidFill>
                <a:latin typeface="MS Gothic"/>
                <a:cs typeface="MS Gothic"/>
              </a:rPr>
              <a:t> </a:t>
            </a:r>
            <a:r>
              <a:rPr sz="1200" u="sng" spc="-270" dirty="0">
                <a:solidFill>
                  <a:srgbClr val="231F20"/>
                </a:solidFill>
                <a:latin typeface="MS Gothic"/>
                <a:cs typeface="MS Gothic"/>
              </a:rPr>
              <a:t> </a:t>
            </a:r>
            <a:r>
              <a:rPr sz="1200" u="sng" dirty="0">
                <a:solidFill>
                  <a:srgbClr val="231F20"/>
                </a:solidFill>
                <a:latin typeface="MS Gothic"/>
                <a:cs typeface="MS Gothic"/>
              </a:rPr>
              <a:t>	</a:t>
            </a:r>
            <a:endParaRPr sz="1200">
              <a:latin typeface="MS Gothic"/>
              <a:cs typeface="MS Gothic"/>
            </a:endParaRPr>
          </a:p>
          <a:p>
            <a:pPr marL="1508760">
              <a:lnSpc>
                <a:spcPct val="100000"/>
              </a:lnSpc>
              <a:spcBef>
                <a:spcPts val="40"/>
              </a:spcBef>
            </a:pPr>
            <a:r>
              <a:rPr sz="1000" spc="-85" dirty="0">
                <a:solidFill>
                  <a:srgbClr val="231F20"/>
                </a:solidFill>
                <a:latin typeface="Tahoma"/>
                <a:cs typeface="Tahoma"/>
              </a:rPr>
              <a:t>(nam</a:t>
            </a:r>
            <a:r>
              <a:rPr sz="10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000" spc="-35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0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Tahoma"/>
                <a:cs typeface="Tahoma"/>
              </a:rPr>
              <a:t>medicine)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300" b="1" spc="-130" dirty="0">
                <a:solidFill>
                  <a:srgbClr val="00A7E1"/>
                </a:solidFill>
                <a:latin typeface="Tahoma"/>
                <a:cs typeface="Tahoma"/>
              </a:rPr>
              <a:t>Cholesterol</a:t>
            </a:r>
            <a:r>
              <a:rPr sz="1300" b="1" spc="-6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145" dirty="0">
                <a:solidFill>
                  <a:srgbClr val="00A7E1"/>
                </a:solidFill>
                <a:latin typeface="Tahoma"/>
                <a:cs typeface="Tahoma"/>
              </a:rPr>
              <a:t>absorption</a:t>
            </a:r>
            <a:r>
              <a:rPr sz="1300" b="1" spc="-6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120" dirty="0">
                <a:solidFill>
                  <a:srgbClr val="00A7E1"/>
                </a:solidFill>
                <a:latin typeface="Tahoma"/>
                <a:cs typeface="Tahoma"/>
              </a:rPr>
              <a:t>inhibitors</a:t>
            </a:r>
            <a:endParaRPr sz="1300">
              <a:latin typeface="Tahoma"/>
              <a:cs typeface="Tahoma"/>
            </a:endParaRPr>
          </a:p>
          <a:p>
            <a:pPr marL="217170" indent="-90805">
              <a:lnSpc>
                <a:spcPct val="100000"/>
              </a:lnSpc>
              <a:spcBef>
                <a:spcPts val="400"/>
              </a:spcBef>
              <a:buClr>
                <a:srgbClr val="005AA8"/>
              </a:buClr>
              <a:buFont typeface="Tahoma"/>
              <a:buChar char="•"/>
              <a:tabLst>
                <a:tab pos="217804" algn="l"/>
              </a:tabLst>
            </a:pP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Slo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w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dow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how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quickl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5" dirty="0">
                <a:solidFill>
                  <a:srgbClr val="231F20"/>
                </a:solidFill>
                <a:latin typeface="Tahoma"/>
                <a:cs typeface="Tahoma"/>
              </a:rPr>
              <a:t>bod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absorb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cholesterol.</a:t>
            </a:r>
            <a:endParaRPr sz="1300">
              <a:latin typeface="Tahoma"/>
              <a:cs typeface="Tahoma"/>
            </a:endParaRPr>
          </a:p>
          <a:p>
            <a:pPr marL="217170" indent="-90805">
              <a:lnSpc>
                <a:spcPct val="100000"/>
              </a:lnSpc>
              <a:spcBef>
                <a:spcPts val="400"/>
              </a:spcBef>
              <a:buClr>
                <a:srgbClr val="005AA8"/>
              </a:buClr>
              <a:buFont typeface="Tahoma"/>
              <a:buChar char="•"/>
              <a:tabLst>
                <a:tab pos="217804" algn="l"/>
              </a:tabLst>
            </a:pPr>
            <a:r>
              <a:rPr sz="1300" spc="-10" dirty="0">
                <a:solidFill>
                  <a:srgbClr val="231F20"/>
                </a:solidFill>
                <a:latin typeface="Tahoma"/>
                <a:cs typeface="Tahoma"/>
              </a:rPr>
              <a:t>Mainl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give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5" dirty="0">
                <a:solidFill>
                  <a:srgbClr val="231F20"/>
                </a:solidFill>
                <a:latin typeface="Tahoma"/>
                <a:cs typeface="Tahoma"/>
              </a:rPr>
              <a:t>lowe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LD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(bad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)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5" dirty="0">
                <a:solidFill>
                  <a:srgbClr val="231F20"/>
                </a:solidFill>
                <a:latin typeface="Tahoma"/>
                <a:cs typeface="Tahoma"/>
              </a:rPr>
              <a:t>cholesterol.</a:t>
            </a:r>
            <a:endParaRPr sz="1300">
              <a:latin typeface="Tahoma"/>
              <a:cs typeface="Tahoma"/>
            </a:endParaRPr>
          </a:p>
          <a:p>
            <a:pPr marL="101600">
              <a:lnSpc>
                <a:spcPct val="100000"/>
              </a:lnSpc>
              <a:spcBef>
                <a:spcPts val="370"/>
              </a:spcBef>
              <a:tabLst>
                <a:tab pos="3910965" algn="l"/>
              </a:tabLst>
            </a:pPr>
            <a:r>
              <a:rPr sz="1200" spc="305" dirty="0">
                <a:solidFill>
                  <a:srgbClr val="231F20"/>
                </a:solidFill>
                <a:latin typeface="MS Gothic"/>
                <a:cs typeface="MS Gothic"/>
              </a:rPr>
              <a:t>q</a:t>
            </a:r>
            <a:r>
              <a:rPr sz="1200" spc="285" dirty="0">
                <a:solidFill>
                  <a:srgbClr val="231F20"/>
                </a:solidFill>
                <a:latin typeface="MS Gothic"/>
                <a:cs typeface="MS Gothic"/>
              </a:rPr>
              <a:t> </a:t>
            </a:r>
            <a:r>
              <a:rPr sz="1200" u="sng" spc="-270" dirty="0">
                <a:solidFill>
                  <a:srgbClr val="231F20"/>
                </a:solidFill>
                <a:latin typeface="MS Gothic"/>
                <a:cs typeface="MS Gothic"/>
              </a:rPr>
              <a:t> </a:t>
            </a:r>
            <a:r>
              <a:rPr sz="1200" u="sng" dirty="0">
                <a:solidFill>
                  <a:srgbClr val="231F20"/>
                </a:solidFill>
                <a:latin typeface="MS Gothic"/>
                <a:cs typeface="MS Gothic"/>
              </a:rPr>
              <a:t>	</a:t>
            </a:r>
            <a:endParaRPr sz="1200">
              <a:latin typeface="MS Gothic"/>
              <a:cs typeface="MS Gothic"/>
            </a:endParaRPr>
          </a:p>
          <a:p>
            <a:pPr marL="1508760">
              <a:lnSpc>
                <a:spcPct val="100000"/>
              </a:lnSpc>
              <a:spcBef>
                <a:spcPts val="40"/>
              </a:spcBef>
            </a:pPr>
            <a:r>
              <a:rPr sz="1000" spc="-85" dirty="0">
                <a:solidFill>
                  <a:srgbClr val="231F20"/>
                </a:solidFill>
                <a:latin typeface="Tahoma"/>
                <a:cs typeface="Tahoma"/>
              </a:rPr>
              <a:t>(nam</a:t>
            </a:r>
            <a:r>
              <a:rPr sz="10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000" spc="-35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0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Tahoma"/>
                <a:cs typeface="Tahoma"/>
              </a:rPr>
              <a:t>medicine)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1300" b="1" spc="-75" dirty="0">
                <a:solidFill>
                  <a:srgbClr val="00A7E1"/>
                </a:solidFill>
                <a:latin typeface="Tahoma"/>
                <a:cs typeface="Tahoma"/>
              </a:rPr>
              <a:t>Bile</a:t>
            </a:r>
            <a:r>
              <a:rPr sz="1300" b="1" spc="-6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95" dirty="0">
                <a:solidFill>
                  <a:srgbClr val="00A7E1"/>
                </a:solidFill>
                <a:latin typeface="Tahoma"/>
                <a:cs typeface="Tahoma"/>
              </a:rPr>
              <a:t>acid</a:t>
            </a:r>
            <a:r>
              <a:rPr sz="1300" b="1" spc="-6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114" dirty="0">
                <a:solidFill>
                  <a:srgbClr val="00A7E1"/>
                </a:solidFill>
                <a:latin typeface="Tahoma"/>
                <a:cs typeface="Tahoma"/>
              </a:rPr>
              <a:t>resins</a:t>
            </a:r>
            <a:endParaRPr sz="1300">
              <a:latin typeface="Tahoma"/>
              <a:cs typeface="Tahoma"/>
            </a:endParaRPr>
          </a:p>
          <a:p>
            <a:pPr marL="217170" indent="-90805">
              <a:lnSpc>
                <a:spcPct val="100000"/>
              </a:lnSpc>
              <a:spcBef>
                <a:spcPts val="400"/>
              </a:spcBef>
              <a:buClr>
                <a:srgbClr val="005AA8"/>
              </a:buClr>
              <a:buFont typeface="Tahoma"/>
              <a:buChar char="•"/>
              <a:tabLst>
                <a:tab pos="217804" algn="l"/>
              </a:tabLst>
            </a:pP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Use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5" dirty="0">
                <a:solidFill>
                  <a:srgbClr val="231F20"/>
                </a:solidFill>
                <a:latin typeface="Tahoma"/>
                <a:cs typeface="Tahoma"/>
              </a:rPr>
              <a:t>lowe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LD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(bad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)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5" dirty="0">
                <a:solidFill>
                  <a:srgbClr val="231F20"/>
                </a:solidFill>
                <a:latin typeface="Tahoma"/>
                <a:cs typeface="Tahoma"/>
              </a:rPr>
              <a:t>cholesterol.</a:t>
            </a:r>
            <a:endParaRPr sz="1300">
              <a:latin typeface="Tahoma"/>
              <a:cs typeface="Tahoma"/>
            </a:endParaRPr>
          </a:p>
          <a:p>
            <a:pPr marL="101600">
              <a:lnSpc>
                <a:spcPct val="100000"/>
              </a:lnSpc>
              <a:spcBef>
                <a:spcPts val="370"/>
              </a:spcBef>
              <a:tabLst>
                <a:tab pos="3910965" algn="l"/>
              </a:tabLst>
            </a:pPr>
            <a:r>
              <a:rPr sz="1200" spc="305" dirty="0">
                <a:solidFill>
                  <a:srgbClr val="231F20"/>
                </a:solidFill>
                <a:latin typeface="MS Gothic"/>
                <a:cs typeface="MS Gothic"/>
              </a:rPr>
              <a:t>q</a:t>
            </a:r>
            <a:r>
              <a:rPr sz="1200" spc="285" dirty="0">
                <a:solidFill>
                  <a:srgbClr val="231F20"/>
                </a:solidFill>
                <a:latin typeface="MS Gothic"/>
                <a:cs typeface="MS Gothic"/>
              </a:rPr>
              <a:t> </a:t>
            </a:r>
            <a:r>
              <a:rPr sz="1200" u="sng" spc="-270" dirty="0">
                <a:solidFill>
                  <a:srgbClr val="231F20"/>
                </a:solidFill>
                <a:latin typeface="MS Gothic"/>
                <a:cs typeface="MS Gothic"/>
              </a:rPr>
              <a:t> </a:t>
            </a:r>
            <a:r>
              <a:rPr sz="1200" u="sng" dirty="0">
                <a:solidFill>
                  <a:srgbClr val="231F20"/>
                </a:solidFill>
                <a:latin typeface="MS Gothic"/>
                <a:cs typeface="MS Gothic"/>
              </a:rPr>
              <a:t>	</a:t>
            </a:r>
            <a:endParaRPr sz="1200">
              <a:latin typeface="MS Gothic"/>
              <a:cs typeface="MS Gothic"/>
            </a:endParaRPr>
          </a:p>
          <a:p>
            <a:pPr marL="1508760">
              <a:lnSpc>
                <a:spcPts val="1185"/>
              </a:lnSpc>
              <a:spcBef>
                <a:spcPts val="40"/>
              </a:spcBef>
            </a:pPr>
            <a:r>
              <a:rPr sz="1000" spc="-85" dirty="0">
                <a:solidFill>
                  <a:srgbClr val="231F20"/>
                </a:solidFill>
                <a:latin typeface="Tahoma"/>
                <a:cs typeface="Tahoma"/>
              </a:rPr>
              <a:t>(nam</a:t>
            </a:r>
            <a:r>
              <a:rPr sz="10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000" spc="-35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0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Tahoma"/>
                <a:cs typeface="Tahoma"/>
              </a:rPr>
              <a:t>medicine)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68772" y="6023893"/>
            <a:ext cx="3570604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100" b="1" i="1" spc="-10" dirty="0">
                <a:solidFill>
                  <a:srgbClr val="005AA8"/>
                </a:solidFill>
                <a:latin typeface="Calibri"/>
                <a:cs typeface="Calibri"/>
              </a:rPr>
              <a:t>Fil</a:t>
            </a:r>
            <a:r>
              <a:rPr sz="1100" b="1" i="1" spc="15" dirty="0">
                <a:solidFill>
                  <a:srgbClr val="005AA8"/>
                </a:solidFill>
                <a:latin typeface="Calibri"/>
                <a:cs typeface="Calibri"/>
              </a:rPr>
              <a:t>l</a:t>
            </a:r>
            <a:r>
              <a:rPr sz="1100" b="1" i="1" spc="-40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85" dirty="0">
                <a:solidFill>
                  <a:srgbClr val="005AA8"/>
                </a:solidFill>
                <a:latin typeface="Calibri"/>
                <a:cs typeface="Calibri"/>
              </a:rPr>
              <a:t>ou</a:t>
            </a:r>
            <a:r>
              <a:rPr sz="1100" b="1" i="1" spc="-35" dirty="0">
                <a:solidFill>
                  <a:srgbClr val="005AA8"/>
                </a:solidFill>
                <a:latin typeface="Calibri"/>
                <a:cs typeface="Calibri"/>
              </a:rPr>
              <a:t>t</a:t>
            </a:r>
            <a:r>
              <a:rPr sz="1100" b="1" i="1" spc="-40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35" dirty="0">
                <a:solidFill>
                  <a:srgbClr val="005AA8"/>
                </a:solidFill>
                <a:latin typeface="Calibri"/>
                <a:cs typeface="Calibri"/>
              </a:rPr>
              <a:t>a</a:t>
            </a:r>
            <a:r>
              <a:rPr sz="1100" b="1" i="1" spc="-40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30" dirty="0">
                <a:solidFill>
                  <a:srgbClr val="005AA8"/>
                </a:solidFill>
                <a:latin typeface="Calibri"/>
                <a:cs typeface="Calibri"/>
              </a:rPr>
              <a:t>medicin</a:t>
            </a:r>
            <a:r>
              <a:rPr sz="1100" b="1" i="1" dirty="0">
                <a:solidFill>
                  <a:srgbClr val="005AA8"/>
                </a:solidFill>
                <a:latin typeface="Calibri"/>
                <a:cs typeface="Calibri"/>
              </a:rPr>
              <a:t>e</a:t>
            </a:r>
            <a:r>
              <a:rPr sz="1100" b="1" i="1" spc="-40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45" dirty="0">
                <a:solidFill>
                  <a:srgbClr val="005AA8"/>
                </a:solidFill>
                <a:latin typeface="Calibri"/>
                <a:cs typeface="Calibri"/>
              </a:rPr>
              <a:t>char</a:t>
            </a:r>
            <a:r>
              <a:rPr sz="1100" b="1" i="1" spc="-15" dirty="0">
                <a:solidFill>
                  <a:srgbClr val="005AA8"/>
                </a:solidFill>
                <a:latin typeface="Calibri"/>
                <a:cs typeface="Calibri"/>
              </a:rPr>
              <a:t>t</a:t>
            </a:r>
            <a:r>
              <a:rPr sz="1100" b="1" i="1" spc="-40" dirty="0">
                <a:solidFill>
                  <a:srgbClr val="005AA8"/>
                </a:solidFill>
                <a:latin typeface="Calibri"/>
                <a:cs typeface="Calibri"/>
              </a:rPr>
              <a:t> wit</a:t>
            </a:r>
            <a:r>
              <a:rPr sz="1100" b="1" i="1" spc="-15" dirty="0">
                <a:solidFill>
                  <a:srgbClr val="005AA8"/>
                </a:solidFill>
                <a:latin typeface="Calibri"/>
                <a:cs typeface="Calibri"/>
              </a:rPr>
              <a:t>h</a:t>
            </a:r>
            <a:r>
              <a:rPr sz="1100" b="1" i="1" spc="-40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65" dirty="0">
                <a:solidFill>
                  <a:srgbClr val="005AA8"/>
                </a:solidFill>
                <a:latin typeface="Calibri"/>
                <a:cs typeface="Calibri"/>
              </a:rPr>
              <a:t>th</a:t>
            </a:r>
            <a:r>
              <a:rPr sz="1100" b="1" i="1" spc="-40" dirty="0">
                <a:solidFill>
                  <a:srgbClr val="005AA8"/>
                </a:solidFill>
                <a:latin typeface="Calibri"/>
                <a:cs typeface="Calibri"/>
              </a:rPr>
              <a:t>e </a:t>
            </a:r>
            <a:r>
              <a:rPr sz="1100" b="1" i="1" spc="-35" dirty="0">
                <a:solidFill>
                  <a:srgbClr val="005AA8"/>
                </a:solidFill>
                <a:latin typeface="Calibri"/>
                <a:cs typeface="Calibri"/>
              </a:rPr>
              <a:t>hel</a:t>
            </a:r>
            <a:r>
              <a:rPr sz="1100" b="1" i="1" spc="-10" dirty="0">
                <a:solidFill>
                  <a:srgbClr val="005AA8"/>
                </a:solidFill>
                <a:latin typeface="Calibri"/>
                <a:cs typeface="Calibri"/>
              </a:rPr>
              <a:t>p</a:t>
            </a:r>
            <a:r>
              <a:rPr sz="1100" b="1" i="1" spc="-40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80" dirty="0">
                <a:solidFill>
                  <a:srgbClr val="005AA8"/>
                </a:solidFill>
                <a:latin typeface="Calibri"/>
                <a:cs typeface="Calibri"/>
              </a:rPr>
              <a:t>o</a:t>
            </a:r>
            <a:r>
              <a:rPr sz="1100" b="1" i="1" spc="-30" dirty="0">
                <a:solidFill>
                  <a:srgbClr val="005AA8"/>
                </a:solidFill>
                <a:latin typeface="Calibri"/>
                <a:cs typeface="Calibri"/>
              </a:rPr>
              <a:t>f</a:t>
            </a:r>
            <a:r>
              <a:rPr sz="1100" b="1" i="1" spc="-40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65" dirty="0">
                <a:solidFill>
                  <a:srgbClr val="005AA8"/>
                </a:solidFill>
                <a:latin typeface="Calibri"/>
                <a:cs typeface="Calibri"/>
              </a:rPr>
              <a:t>you</a:t>
            </a:r>
            <a:r>
              <a:rPr sz="1100" b="1" i="1" spc="-25" dirty="0">
                <a:solidFill>
                  <a:srgbClr val="005AA8"/>
                </a:solidFill>
                <a:latin typeface="Calibri"/>
                <a:cs typeface="Calibri"/>
              </a:rPr>
              <a:t>r</a:t>
            </a:r>
            <a:r>
              <a:rPr sz="1100" b="1" i="1" spc="-40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lang="en-US" sz="1100" b="1" i="1" spc="-40" dirty="0" smtClean="0">
                <a:solidFill>
                  <a:srgbClr val="005AA8"/>
                </a:solidFill>
                <a:latin typeface="Calibri"/>
                <a:cs typeface="Calibri"/>
              </a:rPr>
              <a:t> care manager</a:t>
            </a:r>
            <a:r>
              <a:rPr sz="1100" b="1" i="1" spc="-50" dirty="0" smtClean="0">
                <a:solidFill>
                  <a:srgbClr val="005AA8"/>
                </a:solidFill>
                <a:latin typeface="Calibri"/>
                <a:cs typeface="Calibri"/>
              </a:rPr>
              <a:t>.</a:t>
            </a:r>
            <a:r>
              <a:rPr sz="1100" b="1" i="1" spc="-40" dirty="0" smtClean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60" dirty="0">
                <a:solidFill>
                  <a:srgbClr val="005AA8"/>
                </a:solidFill>
                <a:latin typeface="Calibri"/>
                <a:cs typeface="Calibri"/>
              </a:rPr>
              <a:t>I</a:t>
            </a:r>
            <a:r>
              <a:rPr sz="1100" b="1" i="1" spc="-40" dirty="0">
                <a:solidFill>
                  <a:srgbClr val="005AA8"/>
                </a:solidFill>
                <a:latin typeface="Calibri"/>
                <a:cs typeface="Calibri"/>
              </a:rPr>
              <a:t>t </a:t>
            </a:r>
            <a:r>
              <a:rPr sz="1100" b="1" i="1" dirty="0">
                <a:solidFill>
                  <a:srgbClr val="005AA8"/>
                </a:solidFill>
                <a:latin typeface="Calibri"/>
                <a:cs typeface="Calibri"/>
              </a:rPr>
              <a:t>i</a:t>
            </a:r>
            <a:r>
              <a:rPr sz="1100" b="1" i="1" spc="50" dirty="0">
                <a:solidFill>
                  <a:srgbClr val="005AA8"/>
                </a:solidFill>
                <a:latin typeface="Calibri"/>
                <a:cs typeface="Calibri"/>
              </a:rPr>
              <a:t>s</a:t>
            </a:r>
            <a:r>
              <a:rPr sz="1100" b="1" i="1" spc="-40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75" dirty="0">
                <a:solidFill>
                  <a:srgbClr val="005AA8"/>
                </a:solidFill>
                <a:latin typeface="Calibri"/>
                <a:cs typeface="Calibri"/>
              </a:rPr>
              <a:t>importan</a:t>
            </a:r>
            <a:r>
              <a:rPr sz="1100" b="1" i="1" spc="-35" dirty="0">
                <a:solidFill>
                  <a:srgbClr val="005AA8"/>
                </a:solidFill>
                <a:latin typeface="Calibri"/>
                <a:cs typeface="Calibri"/>
              </a:rPr>
              <a:t>t</a:t>
            </a:r>
            <a:r>
              <a:rPr sz="1100" b="1" i="1" spc="-40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75" dirty="0">
                <a:solidFill>
                  <a:srgbClr val="005AA8"/>
                </a:solidFill>
                <a:latin typeface="Calibri"/>
                <a:cs typeface="Calibri"/>
              </a:rPr>
              <a:t>t</a:t>
            </a:r>
            <a:r>
              <a:rPr sz="1100" b="1" i="1" spc="-65" dirty="0">
                <a:solidFill>
                  <a:srgbClr val="005AA8"/>
                </a:solidFill>
                <a:latin typeface="Calibri"/>
                <a:cs typeface="Calibri"/>
              </a:rPr>
              <a:t>o</a:t>
            </a:r>
            <a:r>
              <a:rPr sz="1100" b="1" i="1" spc="-40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dirty="0">
                <a:solidFill>
                  <a:srgbClr val="005AA8"/>
                </a:solidFill>
                <a:latin typeface="Calibri"/>
                <a:cs typeface="Calibri"/>
              </a:rPr>
              <a:t>discus</a:t>
            </a:r>
            <a:r>
              <a:rPr sz="1100" b="1" i="1" spc="30" dirty="0">
                <a:solidFill>
                  <a:srgbClr val="005AA8"/>
                </a:solidFill>
                <a:latin typeface="Calibri"/>
                <a:cs typeface="Calibri"/>
              </a:rPr>
              <a:t>s</a:t>
            </a:r>
            <a:r>
              <a:rPr sz="1100" b="1" i="1" spc="-40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35" dirty="0">
                <a:solidFill>
                  <a:srgbClr val="005AA8"/>
                </a:solidFill>
                <a:latin typeface="Calibri"/>
                <a:cs typeface="Calibri"/>
              </a:rPr>
              <a:t>thi</a:t>
            </a:r>
            <a:r>
              <a:rPr sz="1100" b="1" i="1" spc="-5" dirty="0">
                <a:solidFill>
                  <a:srgbClr val="005AA8"/>
                </a:solidFill>
                <a:latin typeface="Calibri"/>
                <a:cs typeface="Calibri"/>
              </a:rPr>
              <a:t>s</a:t>
            </a:r>
            <a:r>
              <a:rPr sz="1100" b="1" i="1" spc="-40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45" dirty="0">
                <a:solidFill>
                  <a:srgbClr val="005AA8"/>
                </a:solidFill>
                <a:latin typeface="Calibri"/>
                <a:cs typeface="Calibri"/>
              </a:rPr>
              <a:t>char</a:t>
            </a:r>
            <a:r>
              <a:rPr sz="1100" b="1" i="1" spc="-15" dirty="0">
                <a:solidFill>
                  <a:srgbClr val="005AA8"/>
                </a:solidFill>
                <a:latin typeface="Calibri"/>
                <a:cs typeface="Calibri"/>
              </a:rPr>
              <a:t>t</a:t>
            </a:r>
            <a:r>
              <a:rPr sz="1100" b="1" i="1" spc="-40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100" dirty="0">
                <a:solidFill>
                  <a:srgbClr val="005AA8"/>
                </a:solidFill>
                <a:latin typeface="Calibri"/>
                <a:cs typeface="Calibri"/>
              </a:rPr>
              <a:t>a</a:t>
            </a:r>
            <a:r>
              <a:rPr sz="1100" b="1" i="1" spc="-50" dirty="0">
                <a:solidFill>
                  <a:srgbClr val="005AA8"/>
                </a:solidFill>
                <a:latin typeface="Calibri"/>
                <a:cs typeface="Calibri"/>
              </a:rPr>
              <a:t>t</a:t>
            </a:r>
            <a:r>
              <a:rPr sz="1100" b="1" i="1" spc="-40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45" dirty="0">
                <a:solidFill>
                  <a:srgbClr val="005AA8"/>
                </a:solidFill>
                <a:latin typeface="Calibri"/>
                <a:cs typeface="Calibri"/>
              </a:rPr>
              <a:t>ever</a:t>
            </a:r>
            <a:r>
              <a:rPr sz="1100" b="1" i="1" spc="-20" dirty="0">
                <a:solidFill>
                  <a:srgbClr val="005AA8"/>
                </a:solidFill>
                <a:latin typeface="Calibri"/>
                <a:cs typeface="Calibri"/>
              </a:rPr>
              <a:t>y</a:t>
            </a:r>
            <a:r>
              <a:rPr sz="1100" b="1" i="1" spc="-40" dirty="0">
                <a:solidFill>
                  <a:srgbClr val="005AA8"/>
                </a:solidFill>
                <a:latin typeface="Calibri"/>
                <a:cs typeface="Calibri"/>
              </a:rPr>
              <a:t> visit.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73700" y="1640720"/>
            <a:ext cx="3928745" cy="3790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-100" dirty="0">
                <a:solidFill>
                  <a:srgbClr val="00A7E1"/>
                </a:solidFill>
                <a:latin typeface="Tahoma"/>
                <a:cs typeface="Tahoma"/>
              </a:rPr>
              <a:t>Niacin</a:t>
            </a:r>
            <a:endParaRPr sz="1300">
              <a:latin typeface="Tahoma"/>
              <a:cs typeface="Tahoma"/>
            </a:endParaRPr>
          </a:p>
          <a:p>
            <a:pPr marL="217170" marR="5080" indent="-90805">
              <a:lnSpc>
                <a:spcPct val="102600"/>
              </a:lnSpc>
              <a:spcBef>
                <a:spcPts val="359"/>
              </a:spcBef>
              <a:buClr>
                <a:srgbClr val="005AA8"/>
              </a:buClr>
              <a:buFont typeface="Tahoma"/>
              <a:buChar char="•"/>
              <a:tabLst>
                <a:tab pos="217804" algn="l"/>
              </a:tabLst>
            </a:pP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Give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5" dirty="0">
                <a:solidFill>
                  <a:srgbClr val="231F20"/>
                </a:solidFill>
                <a:latin typeface="Tahoma"/>
                <a:cs typeface="Tahoma"/>
              </a:rPr>
              <a:t>lowe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triglyceride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an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LD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(bad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)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cholesterol</a:t>
            </a:r>
            <a:r>
              <a:rPr sz="1300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an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5" dirty="0">
                <a:solidFill>
                  <a:srgbClr val="231F20"/>
                </a:solidFill>
                <a:latin typeface="Tahoma"/>
                <a:cs typeface="Tahoma"/>
              </a:rPr>
              <a:t>rais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HD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(good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)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5" dirty="0">
                <a:solidFill>
                  <a:srgbClr val="231F20"/>
                </a:solidFill>
                <a:latin typeface="Tahoma"/>
                <a:cs typeface="Tahoma"/>
              </a:rPr>
              <a:t>cholesterol.</a:t>
            </a:r>
            <a:endParaRPr sz="1300">
              <a:latin typeface="Tahoma"/>
              <a:cs typeface="Tahoma"/>
            </a:endParaRPr>
          </a:p>
          <a:p>
            <a:pPr marL="95250">
              <a:lnSpc>
                <a:spcPct val="100000"/>
              </a:lnSpc>
              <a:spcBef>
                <a:spcPts val="850"/>
              </a:spcBef>
              <a:tabLst>
                <a:tab pos="3904615" algn="l"/>
              </a:tabLst>
            </a:pPr>
            <a:r>
              <a:rPr sz="1200" spc="305" dirty="0">
                <a:solidFill>
                  <a:srgbClr val="231F20"/>
                </a:solidFill>
                <a:latin typeface="MS Gothic"/>
                <a:cs typeface="MS Gothic"/>
              </a:rPr>
              <a:t>q</a:t>
            </a:r>
            <a:r>
              <a:rPr sz="1200" spc="285" dirty="0">
                <a:solidFill>
                  <a:srgbClr val="231F20"/>
                </a:solidFill>
                <a:latin typeface="MS Gothic"/>
                <a:cs typeface="MS Gothic"/>
              </a:rPr>
              <a:t> </a:t>
            </a:r>
            <a:r>
              <a:rPr sz="1200" u="sng" spc="-270" dirty="0">
                <a:solidFill>
                  <a:srgbClr val="231F20"/>
                </a:solidFill>
                <a:latin typeface="MS Gothic"/>
                <a:cs typeface="MS Gothic"/>
              </a:rPr>
              <a:t> </a:t>
            </a:r>
            <a:r>
              <a:rPr sz="1200" u="sng" dirty="0">
                <a:solidFill>
                  <a:srgbClr val="231F20"/>
                </a:solidFill>
                <a:latin typeface="MS Gothic"/>
                <a:cs typeface="MS Gothic"/>
              </a:rPr>
              <a:t>	</a:t>
            </a:r>
            <a:endParaRPr sz="1200">
              <a:latin typeface="MS Gothic"/>
              <a:cs typeface="MS Gothic"/>
            </a:endParaRPr>
          </a:p>
          <a:p>
            <a:pPr marL="1502410">
              <a:lnSpc>
                <a:spcPct val="100000"/>
              </a:lnSpc>
              <a:spcBef>
                <a:spcPts val="40"/>
              </a:spcBef>
            </a:pPr>
            <a:r>
              <a:rPr sz="1000" spc="-85" dirty="0">
                <a:solidFill>
                  <a:srgbClr val="231F20"/>
                </a:solidFill>
                <a:latin typeface="Tahoma"/>
                <a:cs typeface="Tahoma"/>
              </a:rPr>
              <a:t>(nam</a:t>
            </a:r>
            <a:r>
              <a:rPr sz="10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000" spc="-35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0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Tahoma"/>
                <a:cs typeface="Tahoma"/>
              </a:rPr>
              <a:t>medicine)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-135" dirty="0">
                <a:solidFill>
                  <a:srgbClr val="00A7E1"/>
                </a:solidFill>
                <a:latin typeface="Tahoma"/>
                <a:cs typeface="Tahoma"/>
              </a:rPr>
              <a:t>Fibrates</a:t>
            </a:r>
            <a:endParaRPr sz="1300">
              <a:latin typeface="Tahoma"/>
              <a:cs typeface="Tahoma"/>
            </a:endParaRPr>
          </a:p>
          <a:p>
            <a:pPr marL="217170" marR="349885" indent="-90805">
              <a:lnSpc>
                <a:spcPct val="102600"/>
              </a:lnSpc>
              <a:spcBef>
                <a:spcPts val="359"/>
              </a:spcBef>
              <a:buClr>
                <a:srgbClr val="005AA8"/>
              </a:buClr>
              <a:buFont typeface="Tahoma"/>
              <a:buChar char="•"/>
              <a:tabLst>
                <a:tab pos="217804" algn="l"/>
              </a:tabLst>
            </a:pPr>
            <a:r>
              <a:rPr sz="1300" spc="-10" dirty="0">
                <a:solidFill>
                  <a:srgbClr val="231F20"/>
                </a:solidFill>
                <a:latin typeface="Tahoma"/>
                <a:cs typeface="Tahoma"/>
              </a:rPr>
              <a:t>Mainl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use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d 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5" dirty="0">
                <a:solidFill>
                  <a:srgbClr val="231F20"/>
                </a:solidFill>
                <a:latin typeface="Tahoma"/>
                <a:cs typeface="Tahoma"/>
              </a:rPr>
              <a:t>lowe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triglyceride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an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5" dirty="0">
                <a:solidFill>
                  <a:srgbClr val="231F20"/>
                </a:solidFill>
                <a:latin typeface="Tahoma"/>
                <a:cs typeface="Tahoma"/>
              </a:rPr>
              <a:t>rais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HDL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(good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)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5" dirty="0">
                <a:solidFill>
                  <a:srgbClr val="231F20"/>
                </a:solidFill>
                <a:latin typeface="Tahoma"/>
                <a:cs typeface="Tahoma"/>
              </a:rPr>
              <a:t>cholesterol.</a:t>
            </a:r>
            <a:endParaRPr sz="1300">
              <a:latin typeface="Tahoma"/>
              <a:cs typeface="Tahoma"/>
            </a:endParaRPr>
          </a:p>
          <a:p>
            <a:pPr marL="95250">
              <a:lnSpc>
                <a:spcPct val="100000"/>
              </a:lnSpc>
              <a:spcBef>
                <a:spcPts val="935"/>
              </a:spcBef>
              <a:tabLst>
                <a:tab pos="3904615" algn="l"/>
              </a:tabLst>
            </a:pPr>
            <a:r>
              <a:rPr sz="1200" spc="305" dirty="0">
                <a:solidFill>
                  <a:srgbClr val="231F20"/>
                </a:solidFill>
                <a:latin typeface="MS Gothic"/>
                <a:cs typeface="MS Gothic"/>
              </a:rPr>
              <a:t>q</a:t>
            </a:r>
            <a:r>
              <a:rPr sz="1200" spc="285" dirty="0">
                <a:solidFill>
                  <a:srgbClr val="231F20"/>
                </a:solidFill>
                <a:latin typeface="MS Gothic"/>
                <a:cs typeface="MS Gothic"/>
              </a:rPr>
              <a:t> </a:t>
            </a:r>
            <a:r>
              <a:rPr sz="1200" u="sng" spc="-270" dirty="0">
                <a:solidFill>
                  <a:srgbClr val="231F20"/>
                </a:solidFill>
                <a:latin typeface="MS Gothic"/>
                <a:cs typeface="MS Gothic"/>
              </a:rPr>
              <a:t> </a:t>
            </a:r>
            <a:r>
              <a:rPr sz="1200" u="sng" dirty="0">
                <a:solidFill>
                  <a:srgbClr val="231F20"/>
                </a:solidFill>
                <a:latin typeface="MS Gothic"/>
                <a:cs typeface="MS Gothic"/>
              </a:rPr>
              <a:t>	</a:t>
            </a:r>
            <a:endParaRPr sz="1200">
              <a:latin typeface="MS Gothic"/>
              <a:cs typeface="MS Gothic"/>
            </a:endParaRPr>
          </a:p>
          <a:p>
            <a:pPr marL="1502410">
              <a:lnSpc>
                <a:spcPct val="100000"/>
              </a:lnSpc>
              <a:spcBef>
                <a:spcPts val="40"/>
              </a:spcBef>
            </a:pPr>
            <a:r>
              <a:rPr sz="1000" spc="-85" dirty="0">
                <a:solidFill>
                  <a:srgbClr val="231F20"/>
                </a:solidFill>
                <a:latin typeface="Tahoma"/>
                <a:cs typeface="Tahoma"/>
              </a:rPr>
              <a:t>(nam</a:t>
            </a:r>
            <a:r>
              <a:rPr sz="10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000" spc="-35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0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Tahoma"/>
                <a:cs typeface="Tahoma"/>
              </a:rPr>
              <a:t>medicine)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300" b="1" spc="-190" dirty="0">
                <a:solidFill>
                  <a:srgbClr val="00A7E1"/>
                </a:solidFill>
                <a:latin typeface="Tahoma"/>
                <a:cs typeface="Tahoma"/>
              </a:rPr>
              <a:t>Omega-3</a:t>
            </a:r>
            <a:r>
              <a:rPr sz="1300" b="1" spc="-6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165" dirty="0">
                <a:solidFill>
                  <a:srgbClr val="00A7E1"/>
                </a:solidFill>
                <a:latin typeface="Tahoma"/>
                <a:cs typeface="Tahoma"/>
              </a:rPr>
              <a:t>fatty</a:t>
            </a:r>
            <a:r>
              <a:rPr sz="1300" b="1" spc="-6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95" dirty="0">
                <a:solidFill>
                  <a:srgbClr val="00A7E1"/>
                </a:solidFill>
                <a:latin typeface="Tahoma"/>
                <a:cs typeface="Tahoma"/>
              </a:rPr>
              <a:t>acids</a:t>
            </a:r>
            <a:endParaRPr sz="1300">
              <a:latin typeface="Tahoma"/>
              <a:cs typeface="Tahoma"/>
            </a:endParaRPr>
          </a:p>
          <a:p>
            <a:pPr marL="217170" indent="-90805">
              <a:lnSpc>
                <a:spcPct val="100000"/>
              </a:lnSpc>
              <a:spcBef>
                <a:spcPts val="400"/>
              </a:spcBef>
              <a:buClr>
                <a:srgbClr val="005AA8"/>
              </a:buClr>
              <a:buFont typeface="Tahoma"/>
              <a:buChar char="•"/>
              <a:tabLst>
                <a:tab pos="217804" algn="l"/>
              </a:tabLst>
            </a:pP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Ma</a:t>
            </a:r>
            <a:r>
              <a:rPr sz="1300" spc="-10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lowe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triglyceride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5" dirty="0">
                <a:solidFill>
                  <a:srgbClr val="231F20"/>
                </a:solidFill>
                <a:latin typeface="Tahoma"/>
                <a:cs typeface="Tahoma"/>
              </a:rPr>
              <a:t>som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patients.</a:t>
            </a:r>
            <a:endParaRPr sz="1300">
              <a:latin typeface="Tahoma"/>
              <a:cs typeface="Tahoma"/>
            </a:endParaRPr>
          </a:p>
          <a:p>
            <a:pPr marL="95250">
              <a:lnSpc>
                <a:spcPct val="100000"/>
              </a:lnSpc>
              <a:spcBef>
                <a:spcPts val="450"/>
              </a:spcBef>
              <a:tabLst>
                <a:tab pos="3904615" algn="l"/>
              </a:tabLst>
            </a:pPr>
            <a:r>
              <a:rPr sz="1200" spc="305" dirty="0">
                <a:solidFill>
                  <a:srgbClr val="231F20"/>
                </a:solidFill>
                <a:latin typeface="MS Gothic"/>
                <a:cs typeface="MS Gothic"/>
              </a:rPr>
              <a:t>q</a:t>
            </a:r>
            <a:r>
              <a:rPr sz="1200" spc="285" dirty="0">
                <a:solidFill>
                  <a:srgbClr val="231F20"/>
                </a:solidFill>
                <a:latin typeface="MS Gothic"/>
                <a:cs typeface="MS Gothic"/>
              </a:rPr>
              <a:t> </a:t>
            </a:r>
            <a:r>
              <a:rPr sz="1200" u="sng" spc="-270" dirty="0">
                <a:solidFill>
                  <a:srgbClr val="231F20"/>
                </a:solidFill>
                <a:latin typeface="MS Gothic"/>
                <a:cs typeface="MS Gothic"/>
              </a:rPr>
              <a:t> </a:t>
            </a:r>
            <a:r>
              <a:rPr sz="1200" u="sng" dirty="0">
                <a:solidFill>
                  <a:srgbClr val="231F20"/>
                </a:solidFill>
                <a:latin typeface="MS Gothic"/>
                <a:cs typeface="MS Gothic"/>
              </a:rPr>
              <a:t>	</a:t>
            </a:r>
            <a:endParaRPr sz="1200">
              <a:latin typeface="MS Gothic"/>
              <a:cs typeface="MS Gothic"/>
            </a:endParaRPr>
          </a:p>
          <a:p>
            <a:pPr marL="1502410">
              <a:lnSpc>
                <a:spcPct val="100000"/>
              </a:lnSpc>
              <a:spcBef>
                <a:spcPts val="40"/>
              </a:spcBef>
            </a:pPr>
            <a:r>
              <a:rPr sz="1000" spc="-85" dirty="0">
                <a:solidFill>
                  <a:srgbClr val="231F20"/>
                </a:solidFill>
                <a:latin typeface="Tahoma"/>
                <a:cs typeface="Tahoma"/>
              </a:rPr>
              <a:t>(nam</a:t>
            </a:r>
            <a:r>
              <a:rPr sz="10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000" spc="-35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0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ahoma"/>
                <a:cs typeface="Tahoma"/>
              </a:rPr>
              <a:t>supplement)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1300" b="1" spc="-175" dirty="0">
                <a:solidFill>
                  <a:srgbClr val="00A7E1"/>
                </a:solidFill>
                <a:latin typeface="Tahoma"/>
                <a:cs typeface="Tahoma"/>
              </a:rPr>
              <a:t>Other</a:t>
            </a:r>
            <a:r>
              <a:rPr sz="1300" b="1" spc="-6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155" dirty="0">
                <a:solidFill>
                  <a:srgbClr val="00A7E1"/>
                </a:solidFill>
                <a:latin typeface="Tahoma"/>
                <a:cs typeface="Tahoma"/>
              </a:rPr>
              <a:t>supplements</a:t>
            </a:r>
            <a:endParaRPr sz="1300">
              <a:latin typeface="Tahoma"/>
              <a:cs typeface="Tahoma"/>
            </a:endParaRPr>
          </a:p>
          <a:p>
            <a:pPr marL="95250">
              <a:lnSpc>
                <a:spcPct val="100000"/>
              </a:lnSpc>
              <a:spcBef>
                <a:spcPts val="660"/>
              </a:spcBef>
              <a:tabLst>
                <a:tab pos="3904615" algn="l"/>
              </a:tabLst>
            </a:pPr>
            <a:r>
              <a:rPr sz="1200" spc="305" dirty="0">
                <a:solidFill>
                  <a:srgbClr val="231F20"/>
                </a:solidFill>
                <a:latin typeface="MS Gothic"/>
                <a:cs typeface="MS Gothic"/>
              </a:rPr>
              <a:t>q</a:t>
            </a:r>
            <a:r>
              <a:rPr sz="1200" spc="285" dirty="0">
                <a:solidFill>
                  <a:srgbClr val="231F20"/>
                </a:solidFill>
                <a:latin typeface="MS Gothic"/>
                <a:cs typeface="MS Gothic"/>
              </a:rPr>
              <a:t> </a:t>
            </a:r>
            <a:r>
              <a:rPr sz="1200" u="sng" spc="-270" dirty="0">
                <a:solidFill>
                  <a:srgbClr val="231F20"/>
                </a:solidFill>
                <a:latin typeface="MS Gothic"/>
                <a:cs typeface="MS Gothic"/>
              </a:rPr>
              <a:t> </a:t>
            </a:r>
            <a:r>
              <a:rPr sz="1200" u="sng" dirty="0">
                <a:solidFill>
                  <a:srgbClr val="231F20"/>
                </a:solidFill>
                <a:latin typeface="MS Gothic"/>
                <a:cs typeface="MS Gothic"/>
              </a:rPr>
              <a:t>	</a:t>
            </a:r>
            <a:endParaRPr sz="1200">
              <a:latin typeface="MS Gothic"/>
              <a:cs typeface="MS Gothic"/>
            </a:endParaRPr>
          </a:p>
          <a:p>
            <a:pPr marL="1502410">
              <a:lnSpc>
                <a:spcPct val="100000"/>
              </a:lnSpc>
              <a:spcBef>
                <a:spcPts val="40"/>
              </a:spcBef>
            </a:pPr>
            <a:r>
              <a:rPr sz="1000" spc="-85" dirty="0">
                <a:solidFill>
                  <a:srgbClr val="231F20"/>
                </a:solidFill>
                <a:latin typeface="Tahoma"/>
                <a:cs typeface="Tahoma"/>
              </a:rPr>
              <a:t>(nam</a:t>
            </a:r>
            <a:r>
              <a:rPr sz="1000" spc="-6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000" spc="-35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0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0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ahoma"/>
                <a:cs typeface="Tahoma"/>
              </a:rPr>
              <a:t>supplement)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29200" y="0"/>
            <a:ext cx="5029200" cy="7772400"/>
          </a:xfrm>
          <a:custGeom>
            <a:avLst/>
            <a:gdLst/>
            <a:ahLst/>
            <a:cxnLst/>
            <a:rect l="l" t="t" r="r" b="b"/>
            <a:pathLst>
              <a:path w="5029200" h="7772400">
                <a:moveTo>
                  <a:pt x="0" y="7772400"/>
                </a:moveTo>
                <a:lnTo>
                  <a:pt x="5029200" y="7772400"/>
                </a:lnTo>
                <a:lnTo>
                  <a:pt x="5029200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ADBAD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5029200" cy="7772400"/>
          </a:xfrm>
          <a:custGeom>
            <a:avLst/>
            <a:gdLst/>
            <a:ahLst/>
            <a:cxnLst/>
            <a:rect l="l" t="t" r="r" b="b"/>
            <a:pathLst>
              <a:path w="5029200" h="7772400">
                <a:moveTo>
                  <a:pt x="0" y="7772400"/>
                </a:moveTo>
                <a:lnTo>
                  <a:pt x="5029200" y="7772400"/>
                </a:lnTo>
                <a:lnTo>
                  <a:pt x="5029200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A7E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458471"/>
            <a:ext cx="4927600" cy="7313930"/>
          </a:xfrm>
          <a:custGeom>
            <a:avLst/>
            <a:gdLst/>
            <a:ahLst/>
            <a:cxnLst/>
            <a:rect l="l" t="t" r="r" b="b"/>
            <a:pathLst>
              <a:path w="4927600" h="7313930">
                <a:moveTo>
                  <a:pt x="4899736" y="0"/>
                </a:moveTo>
                <a:lnTo>
                  <a:pt x="182262" y="0"/>
                </a:lnTo>
                <a:lnTo>
                  <a:pt x="143384" y="4260"/>
                </a:lnTo>
                <a:lnTo>
                  <a:pt x="106611" y="16590"/>
                </a:lnTo>
                <a:lnTo>
                  <a:pt x="73157" y="36498"/>
                </a:lnTo>
                <a:lnTo>
                  <a:pt x="44363" y="63378"/>
                </a:lnTo>
                <a:lnTo>
                  <a:pt x="22201" y="95465"/>
                </a:lnTo>
                <a:lnTo>
                  <a:pt x="7400" y="131329"/>
                </a:lnTo>
                <a:lnTo>
                  <a:pt x="472" y="169730"/>
                </a:lnTo>
                <a:lnTo>
                  <a:pt x="0" y="182879"/>
                </a:lnTo>
                <a:lnTo>
                  <a:pt x="0" y="7313928"/>
                </a:lnTo>
                <a:lnTo>
                  <a:pt x="4919797" y="7313928"/>
                </a:lnTo>
                <a:lnTo>
                  <a:pt x="4920358" y="7148925"/>
                </a:lnTo>
                <a:lnTo>
                  <a:pt x="4921407" y="6819736"/>
                </a:lnTo>
                <a:lnTo>
                  <a:pt x="4922574" y="6422045"/>
                </a:lnTo>
                <a:lnTo>
                  <a:pt x="4923781" y="5967269"/>
                </a:lnTo>
                <a:lnTo>
                  <a:pt x="4924946" y="5466825"/>
                </a:lnTo>
                <a:lnTo>
                  <a:pt x="4925990" y="4932130"/>
                </a:lnTo>
                <a:lnTo>
                  <a:pt x="4926831" y="4374602"/>
                </a:lnTo>
                <a:lnTo>
                  <a:pt x="4927390" y="3805656"/>
                </a:lnTo>
                <a:lnTo>
                  <a:pt x="4927586" y="3236710"/>
                </a:lnTo>
                <a:lnTo>
                  <a:pt x="4927338" y="2679182"/>
                </a:lnTo>
                <a:lnTo>
                  <a:pt x="4926566" y="2144487"/>
                </a:lnTo>
                <a:lnTo>
                  <a:pt x="4925189" y="1644043"/>
                </a:lnTo>
                <a:lnTo>
                  <a:pt x="4923128" y="1189267"/>
                </a:lnTo>
                <a:lnTo>
                  <a:pt x="4920302" y="791576"/>
                </a:lnTo>
                <a:lnTo>
                  <a:pt x="4916630" y="462387"/>
                </a:lnTo>
                <a:lnTo>
                  <a:pt x="4912032" y="213116"/>
                </a:lnTo>
                <a:lnTo>
                  <a:pt x="4906427" y="55182"/>
                </a:lnTo>
                <a:lnTo>
                  <a:pt x="4899736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29200" y="459574"/>
            <a:ext cx="4800600" cy="7313295"/>
          </a:xfrm>
          <a:custGeom>
            <a:avLst/>
            <a:gdLst/>
            <a:ahLst/>
            <a:cxnLst/>
            <a:rect l="l" t="t" r="r" b="b"/>
            <a:pathLst>
              <a:path w="4800600" h="7313295">
                <a:moveTo>
                  <a:pt x="0" y="0"/>
                </a:moveTo>
                <a:lnTo>
                  <a:pt x="0" y="7312824"/>
                </a:lnTo>
                <a:lnTo>
                  <a:pt x="4800600" y="7312824"/>
                </a:lnTo>
                <a:lnTo>
                  <a:pt x="4800600" y="181775"/>
                </a:lnTo>
                <a:lnTo>
                  <a:pt x="4800230" y="155849"/>
                </a:lnTo>
                <a:lnTo>
                  <a:pt x="4798900" y="111632"/>
                </a:lnTo>
                <a:lnTo>
                  <a:pt x="4792803" y="62348"/>
                </a:lnTo>
                <a:lnTo>
                  <a:pt x="4769680" y="22721"/>
                </a:lnTo>
                <a:lnTo>
                  <a:pt x="4719165" y="4907"/>
                </a:lnTo>
                <a:lnTo>
                  <a:pt x="4680141" y="1454"/>
                </a:lnTo>
                <a:lnTo>
                  <a:pt x="4630074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5543" y="427012"/>
            <a:ext cx="4213860" cy="0"/>
          </a:xfrm>
          <a:custGeom>
            <a:avLst/>
            <a:gdLst/>
            <a:ahLst/>
            <a:cxnLst/>
            <a:rect l="l" t="t" r="r" b="b"/>
            <a:pathLst>
              <a:path w="4213860">
                <a:moveTo>
                  <a:pt x="0" y="0"/>
                </a:moveTo>
                <a:lnTo>
                  <a:pt x="4213656" y="0"/>
                </a:lnTo>
              </a:path>
            </a:pathLst>
          </a:custGeom>
          <a:ln w="63500">
            <a:solidFill>
              <a:srgbClr val="ADBAD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9200" y="390880"/>
            <a:ext cx="4777740" cy="0"/>
          </a:xfrm>
          <a:custGeom>
            <a:avLst/>
            <a:gdLst/>
            <a:ahLst/>
            <a:cxnLst/>
            <a:rect l="l" t="t" r="r" b="b"/>
            <a:pathLst>
              <a:path w="4777740">
                <a:moveTo>
                  <a:pt x="0" y="0"/>
                </a:moveTo>
                <a:lnTo>
                  <a:pt x="4777613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8250" y="262928"/>
            <a:ext cx="906144" cy="906144"/>
          </a:xfrm>
          <a:custGeom>
            <a:avLst/>
            <a:gdLst/>
            <a:ahLst/>
            <a:cxnLst/>
            <a:rect l="l" t="t" r="r" b="b"/>
            <a:pathLst>
              <a:path w="906144" h="906144">
                <a:moveTo>
                  <a:pt x="453059" y="0"/>
                </a:moveTo>
                <a:lnTo>
                  <a:pt x="379571" y="5929"/>
                </a:lnTo>
                <a:lnTo>
                  <a:pt x="309858" y="23097"/>
                </a:lnTo>
                <a:lnTo>
                  <a:pt x="244853" y="50570"/>
                </a:lnTo>
                <a:lnTo>
                  <a:pt x="185489" y="87415"/>
                </a:lnTo>
                <a:lnTo>
                  <a:pt x="132699" y="132700"/>
                </a:lnTo>
                <a:lnTo>
                  <a:pt x="87415" y="185492"/>
                </a:lnTo>
                <a:lnTo>
                  <a:pt x="50570" y="244858"/>
                </a:lnTo>
                <a:lnTo>
                  <a:pt x="23097" y="309865"/>
                </a:lnTo>
                <a:lnTo>
                  <a:pt x="5929" y="379581"/>
                </a:lnTo>
                <a:lnTo>
                  <a:pt x="0" y="453072"/>
                </a:lnTo>
                <a:lnTo>
                  <a:pt x="1501" y="490230"/>
                </a:lnTo>
                <a:lnTo>
                  <a:pt x="13167" y="561947"/>
                </a:lnTo>
                <a:lnTo>
                  <a:pt x="35604" y="629422"/>
                </a:lnTo>
                <a:lnTo>
                  <a:pt x="67879" y="691723"/>
                </a:lnTo>
                <a:lnTo>
                  <a:pt x="109060" y="747917"/>
                </a:lnTo>
                <a:lnTo>
                  <a:pt x="158214" y="797071"/>
                </a:lnTo>
                <a:lnTo>
                  <a:pt x="214408" y="838252"/>
                </a:lnTo>
                <a:lnTo>
                  <a:pt x="276709" y="870528"/>
                </a:lnTo>
                <a:lnTo>
                  <a:pt x="344185" y="892965"/>
                </a:lnTo>
                <a:lnTo>
                  <a:pt x="415902" y="904630"/>
                </a:lnTo>
                <a:lnTo>
                  <a:pt x="453059" y="906132"/>
                </a:lnTo>
                <a:lnTo>
                  <a:pt x="490217" y="904630"/>
                </a:lnTo>
                <a:lnTo>
                  <a:pt x="561934" y="892965"/>
                </a:lnTo>
                <a:lnTo>
                  <a:pt x="629410" y="870528"/>
                </a:lnTo>
                <a:lnTo>
                  <a:pt x="691711" y="838252"/>
                </a:lnTo>
                <a:lnTo>
                  <a:pt x="747905" y="797071"/>
                </a:lnTo>
                <a:lnTo>
                  <a:pt x="797059" y="747917"/>
                </a:lnTo>
                <a:lnTo>
                  <a:pt x="838240" y="691723"/>
                </a:lnTo>
                <a:lnTo>
                  <a:pt x="870515" y="629422"/>
                </a:lnTo>
                <a:lnTo>
                  <a:pt x="892952" y="561947"/>
                </a:lnTo>
                <a:lnTo>
                  <a:pt x="904617" y="490230"/>
                </a:lnTo>
                <a:lnTo>
                  <a:pt x="906119" y="453072"/>
                </a:lnTo>
                <a:lnTo>
                  <a:pt x="904617" y="415913"/>
                </a:lnTo>
                <a:lnTo>
                  <a:pt x="892952" y="344192"/>
                </a:lnTo>
                <a:lnTo>
                  <a:pt x="870515" y="276714"/>
                </a:lnTo>
                <a:lnTo>
                  <a:pt x="838240" y="214411"/>
                </a:lnTo>
                <a:lnTo>
                  <a:pt x="797059" y="158216"/>
                </a:lnTo>
                <a:lnTo>
                  <a:pt x="747905" y="109061"/>
                </a:lnTo>
                <a:lnTo>
                  <a:pt x="691711" y="67879"/>
                </a:lnTo>
                <a:lnTo>
                  <a:pt x="629410" y="35604"/>
                </a:lnTo>
                <a:lnTo>
                  <a:pt x="561934" y="13167"/>
                </a:lnTo>
                <a:lnTo>
                  <a:pt x="490217" y="1501"/>
                </a:lnTo>
                <a:lnTo>
                  <a:pt x="4530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5077" y="400837"/>
            <a:ext cx="749731" cy="6671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5077" y="317474"/>
            <a:ext cx="800100" cy="800100"/>
          </a:xfrm>
          <a:custGeom>
            <a:avLst/>
            <a:gdLst/>
            <a:ahLst/>
            <a:cxnLst/>
            <a:rect l="l" t="t" r="r" b="b"/>
            <a:pathLst>
              <a:path w="800100" h="800100">
                <a:moveTo>
                  <a:pt x="399935" y="799858"/>
                </a:moveTo>
                <a:lnTo>
                  <a:pt x="464807" y="794624"/>
                </a:lnTo>
                <a:lnTo>
                  <a:pt x="526346" y="779469"/>
                </a:lnTo>
                <a:lnTo>
                  <a:pt x="583729" y="755218"/>
                </a:lnTo>
                <a:lnTo>
                  <a:pt x="636132" y="722694"/>
                </a:lnTo>
                <a:lnTo>
                  <a:pt x="682732" y="682720"/>
                </a:lnTo>
                <a:lnTo>
                  <a:pt x="722707" y="636119"/>
                </a:lnTo>
                <a:lnTo>
                  <a:pt x="755231" y="583716"/>
                </a:lnTo>
                <a:lnTo>
                  <a:pt x="779482" y="526333"/>
                </a:lnTo>
                <a:lnTo>
                  <a:pt x="794636" y="464794"/>
                </a:lnTo>
                <a:lnTo>
                  <a:pt x="799871" y="399922"/>
                </a:lnTo>
                <a:lnTo>
                  <a:pt x="798545" y="367123"/>
                </a:lnTo>
                <a:lnTo>
                  <a:pt x="788248" y="303818"/>
                </a:lnTo>
                <a:lnTo>
                  <a:pt x="768442" y="244257"/>
                </a:lnTo>
                <a:lnTo>
                  <a:pt x="739951" y="189263"/>
                </a:lnTo>
                <a:lnTo>
                  <a:pt x="703599" y="139659"/>
                </a:lnTo>
                <a:lnTo>
                  <a:pt x="660209" y="96270"/>
                </a:lnTo>
                <a:lnTo>
                  <a:pt x="610604" y="59919"/>
                </a:lnTo>
                <a:lnTo>
                  <a:pt x="555608" y="31428"/>
                </a:lnTo>
                <a:lnTo>
                  <a:pt x="496044" y="11623"/>
                </a:lnTo>
                <a:lnTo>
                  <a:pt x="432736" y="1325"/>
                </a:lnTo>
                <a:lnTo>
                  <a:pt x="399935" y="0"/>
                </a:lnTo>
                <a:lnTo>
                  <a:pt x="367134" y="1325"/>
                </a:lnTo>
                <a:lnTo>
                  <a:pt x="303826" y="11623"/>
                </a:lnTo>
                <a:lnTo>
                  <a:pt x="244262" y="31428"/>
                </a:lnTo>
                <a:lnTo>
                  <a:pt x="189266" y="59919"/>
                </a:lnTo>
                <a:lnTo>
                  <a:pt x="139661" y="96270"/>
                </a:lnTo>
                <a:lnTo>
                  <a:pt x="96271" y="139659"/>
                </a:lnTo>
                <a:lnTo>
                  <a:pt x="59919" y="189263"/>
                </a:lnTo>
                <a:lnTo>
                  <a:pt x="31428" y="244257"/>
                </a:lnTo>
                <a:lnTo>
                  <a:pt x="11623" y="303818"/>
                </a:lnTo>
                <a:lnTo>
                  <a:pt x="1325" y="367123"/>
                </a:lnTo>
                <a:lnTo>
                  <a:pt x="0" y="399922"/>
                </a:lnTo>
                <a:lnTo>
                  <a:pt x="1325" y="432723"/>
                </a:lnTo>
                <a:lnTo>
                  <a:pt x="11623" y="496032"/>
                </a:lnTo>
                <a:lnTo>
                  <a:pt x="31428" y="555596"/>
                </a:lnTo>
                <a:lnTo>
                  <a:pt x="59919" y="610592"/>
                </a:lnTo>
                <a:lnTo>
                  <a:pt x="96271" y="660196"/>
                </a:lnTo>
                <a:lnTo>
                  <a:pt x="139661" y="703587"/>
                </a:lnTo>
                <a:lnTo>
                  <a:pt x="189266" y="739939"/>
                </a:lnTo>
                <a:lnTo>
                  <a:pt x="244262" y="768429"/>
                </a:lnTo>
                <a:lnTo>
                  <a:pt x="303826" y="788235"/>
                </a:lnTo>
                <a:lnTo>
                  <a:pt x="367134" y="798532"/>
                </a:lnTo>
                <a:lnTo>
                  <a:pt x="399935" y="799858"/>
                </a:lnTo>
                <a:close/>
              </a:path>
            </a:pathLst>
          </a:custGeom>
          <a:ln w="34924">
            <a:solidFill>
              <a:srgbClr val="ADBAD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177391" y="689373"/>
            <a:ext cx="210566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495"/>
              </a:lnSpc>
            </a:pPr>
            <a:r>
              <a:rPr sz="2100" b="1" spc="-220" dirty="0">
                <a:solidFill>
                  <a:srgbClr val="005AA8"/>
                </a:solidFill>
                <a:latin typeface="Tahoma"/>
                <a:cs typeface="Tahoma"/>
              </a:rPr>
              <a:t>Managing</a:t>
            </a:r>
            <a:r>
              <a:rPr sz="2100" b="1" spc="-105" dirty="0">
                <a:solidFill>
                  <a:srgbClr val="005AA8"/>
                </a:solidFill>
                <a:latin typeface="Tahoma"/>
                <a:cs typeface="Tahoma"/>
              </a:rPr>
              <a:t> </a:t>
            </a:r>
            <a:r>
              <a:rPr sz="2100" b="1" spc="-130" dirty="0">
                <a:solidFill>
                  <a:srgbClr val="005AA8"/>
                </a:solidFill>
                <a:latin typeface="Tahoma"/>
                <a:cs typeface="Tahoma"/>
              </a:rPr>
              <a:t>Lipids—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1067" y="1009413"/>
            <a:ext cx="3847465" cy="1950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8630">
              <a:lnSpc>
                <a:spcPct val="100000"/>
              </a:lnSpc>
            </a:pPr>
            <a:r>
              <a:rPr sz="2100" b="1" spc="-250" dirty="0">
                <a:solidFill>
                  <a:srgbClr val="00A7E1"/>
                </a:solidFill>
                <a:latin typeface="Tahoma"/>
                <a:cs typeface="Tahoma"/>
              </a:rPr>
              <a:t>Where</a:t>
            </a:r>
            <a:r>
              <a:rPr sz="2100" b="1" spc="-10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2100" b="1" spc="-254" dirty="0">
                <a:solidFill>
                  <a:srgbClr val="00A7E1"/>
                </a:solidFill>
                <a:latin typeface="Tahoma"/>
                <a:cs typeface="Tahoma"/>
              </a:rPr>
              <a:t>Can</a:t>
            </a:r>
            <a:r>
              <a:rPr sz="2100" b="1" spc="-10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2100" b="1" spc="-440" dirty="0">
                <a:solidFill>
                  <a:srgbClr val="00A7E1"/>
                </a:solidFill>
                <a:latin typeface="Tahoma"/>
                <a:cs typeface="Tahoma"/>
              </a:rPr>
              <a:t>I</a:t>
            </a:r>
            <a:r>
              <a:rPr sz="2100" b="1" spc="-10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2100" b="1" spc="-275" dirty="0">
                <a:solidFill>
                  <a:srgbClr val="00A7E1"/>
                </a:solidFill>
                <a:latin typeface="Tahoma"/>
                <a:cs typeface="Tahoma"/>
              </a:rPr>
              <a:t>Go</a:t>
            </a:r>
            <a:r>
              <a:rPr sz="2100" b="1" spc="-10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2100" b="1" spc="-235" dirty="0">
                <a:solidFill>
                  <a:srgbClr val="00A7E1"/>
                </a:solidFill>
                <a:latin typeface="Tahoma"/>
                <a:cs typeface="Tahoma"/>
              </a:rPr>
              <a:t>for</a:t>
            </a:r>
            <a:r>
              <a:rPr sz="2100" b="1" spc="-10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2100" b="1" spc="-229" dirty="0">
                <a:solidFill>
                  <a:srgbClr val="00A7E1"/>
                </a:solidFill>
                <a:latin typeface="Tahoma"/>
                <a:cs typeface="Tahoma"/>
              </a:rPr>
              <a:t>Help?</a:t>
            </a:r>
            <a:endParaRPr sz="2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500" b="1" i="1" dirty="0">
                <a:solidFill>
                  <a:srgbClr val="2C69B1"/>
                </a:solidFill>
                <a:latin typeface="Arial"/>
                <a:cs typeface="Arial"/>
              </a:rPr>
              <a:t>I</a:t>
            </a:r>
            <a:r>
              <a:rPr sz="1500" b="1" i="1" spc="-35" dirty="0">
                <a:solidFill>
                  <a:srgbClr val="2C69B1"/>
                </a:solidFill>
                <a:latin typeface="Arial"/>
                <a:cs typeface="Arial"/>
              </a:rPr>
              <a:t> </a:t>
            </a:r>
            <a:r>
              <a:rPr sz="1500" b="1" i="1" spc="-40" dirty="0">
                <a:solidFill>
                  <a:srgbClr val="2C69B1"/>
                </a:solidFill>
                <a:latin typeface="Arial"/>
                <a:cs typeface="Arial"/>
              </a:rPr>
              <a:t>nee</a:t>
            </a:r>
            <a:r>
              <a:rPr sz="1500" b="1" i="1" dirty="0">
                <a:solidFill>
                  <a:srgbClr val="2C69B1"/>
                </a:solidFill>
                <a:latin typeface="Arial"/>
                <a:cs typeface="Arial"/>
              </a:rPr>
              <a:t>d</a:t>
            </a:r>
            <a:r>
              <a:rPr sz="1500" b="1" i="1" spc="-35" dirty="0">
                <a:solidFill>
                  <a:srgbClr val="2C69B1"/>
                </a:solidFill>
                <a:latin typeface="Arial"/>
                <a:cs typeface="Arial"/>
              </a:rPr>
              <a:t> </a:t>
            </a:r>
            <a:r>
              <a:rPr sz="1500" b="1" i="1" spc="-40" dirty="0">
                <a:solidFill>
                  <a:srgbClr val="2C69B1"/>
                </a:solidFill>
                <a:latin typeface="Arial"/>
                <a:cs typeface="Arial"/>
              </a:rPr>
              <a:t>help</a:t>
            </a:r>
            <a:r>
              <a:rPr sz="1500" b="1" i="1" dirty="0">
                <a:solidFill>
                  <a:srgbClr val="2C69B1"/>
                </a:solidFill>
                <a:latin typeface="Arial"/>
                <a:cs typeface="Arial"/>
              </a:rPr>
              <a:t>.</a:t>
            </a:r>
            <a:r>
              <a:rPr sz="1500" b="1" i="1" spc="-35" dirty="0">
                <a:solidFill>
                  <a:srgbClr val="2C69B1"/>
                </a:solidFill>
                <a:latin typeface="Arial"/>
                <a:cs typeface="Arial"/>
              </a:rPr>
              <a:t> </a:t>
            </a:r>
            <a:r>
              <a:rPr sz="1500" b="1" i="1" dirty="0">
                <a:solidFill>
                  <a:srgbClr val="2C69B1"/>
                </a:solidFill>
                <a:latin typeface="Arial"/>
                <a:cs typeface="Arial"/>
              </a:rPr>
              <a:t>I</a:t>
            </a:r>
            <a:r>
              <a:rPr sz="1500" b="1" i="1" spc="-35" dirty="0">
                <a:solidFill>
                  <a:srgbClr val="2C69B1"/>
                </a:solidFill>
                <a:latin typeface="Arial"/>
                <a:cs typeface="Arial"/>
              </a:rPr>
              <a:t> </a:t>
            </a:r>
            <a:r>
              <a:rPr sz="1500" b="1" i="1" spc="-40" dirty="0">
                <a:solidFill>
                  <a:srgbClr val="2C69B1"/>
                </a:solidFill>
                <a:latin typeface="Arial"/>
                <a:cs typeface="Arial"/>
              </a:rPr>
              <a:t>can’</a:t>
            </a:r>
            <a:r>
              <a:rPr sz="1500" b="1" i="1" dirty="0">
                <a:solidFill>
                  <a:srgbClr val="2C69B1"/>
                </a:solidFill>
                <a:latin typeface="Arial"/>
                <a:cs typeface="Arial"/>
              </a:rPr>
              <a:t>t</a:t>
            </a:r>
            <a:r>
              <a:rPr sz="1500" b="1" i="1" spc="-35" dirty="0">
                <a:solidFill>
                  <a:srgbClr val="2C69B1"/>
                </a:solidFill>
                <a:latin typeface="Arial"/>
                <a:cs typeface="Arial"/>
              </a:rPr>
              <a:t> </a:t>
            </a:r>
            <a:r>
              <a:rPr sz="1500" b="1" i="1" spc="-40" dirty="0">
                <a:solidFill>
                  <a:srgbClr val="2C69B1"/>
                </a:solidFill>
                <a:latin typeface="Arial"/>
                <a:cs typeface="Arial"/>
              </a:rPr>
              <a:t>d</a:t>
            </a:r>
            <a:r>
              <a:rPr sz="1500" b="1" i="1" dirty="0">
                <a:solidFill>
                  <a:srgbClr val="2C69B1"/>
                </a:solidFill>
                <a:latin typeface="Arial"/>
                <a:cs typeface="Arial"/>
              </a:rPr>
              <a:t>o</a:t>
            </a:r>
            <a:r>
              <a:rPr sz="1500" b="1" i="1" spc="-35" dirty="0">
                <a:solidFill>
                  <a:srgbClr val="2C69B1"/>
                </a:solidFill>
                <a:latin typeface="Arial"/>
                <a:cs typeface="Arial"/>
              </a:rPr>
              <a:t> </a:t>
            </a:r>
            <a:r>
              <a:rPr sz="1500" b="1" i="1" spc="-40" dirty="0">
                <a:solidFill>
                  <a:srgbClr val="2C69B1"/>
                </a:solidFill>
                <a:latin typeface="Arial"/>
                <a:cs typeface="Arial"/>
              </a:rPr>
              <a:t>thi</a:t>
            </a:r>
            <a:r>
              <a:rPr sz="1500" b="1" i="1" dirty="0">
                <a:solidFill>
                  <a:srgbClr val="2C69B1"/>
                </a:solidFill>
                <a:latin typeface="Arial"/>
                <a:cs typeface="Arial"/>
              </a:rPr>
              <a:t>s</a:t>
            </a:r>
            <a:r>
              <a:rPr sz="1500" b="1" i="1" spc="-35" dirty="0">
                <a:solidFill>
                  <a:srgbClr val="2C69B1"/>
                </a:solidFill>
                <a:latin typeface="Arial"/>
                <a:cs typeface="Arial"/>
              </a:rPr>
              <a:t> </a:t>
            </a:r>
            <a:r>
              <a:rPr sz="1500" b="1" i="1" spc="-40" dirty="0">
                <a:solidFill>
                  <a:srgbClr val="2C69B1"/>
                </a:solidFill>
                <a:latin typeface="Arial"/>
                <a:cs typeface="Arial"/>
              </a:rPr>
              <a:t>o</a:t>
            </a:r>
            <a:r>
              <a:rPr sz="1500" b="1" i="1" dirty="0">
                <a:solidFill>
                  <a:srgbClr val="2C69B1"/>
                </a:solidFill>
                <a:latin typeface="Arial"/>
                <a:cs typeface="Arial"/>
              </a:rPr>
              <a:t>n</a:t>
            </a:r>
            <a:r>
              <a:rPr sz="1500" b="1" i="1" spc="-35" dirty="0">
                <a:solidFill>
                  <a:srgbClr val="2C69B1"/>
                </a:solidFill>
                <a:latin typeface="Arial"/>
                <a:cs typeface="Arial"/>
              </a:rPr>
              <a:t> </a:t>
            </a:r>
            <a:r>
              <a:rPr sz="1500" b="1" i="1" dirty="0">
                <a:solidFill>
                  <a:srgbClr val="2C69B1"/>
                </a:solidFill>
                <a:latin typeface="Arial"/>
                <a:cs typeface="Arial"/>
              </a:rPr>
              <a:t>m</a:t>
            </a:r>
            <a:r>
              <a:rPr sz="1500" b="1" i="1" spc="25" dirty="0">
                <a:solidFill>
                  <a:srgbClr val="2C69B1"/>
                </a:solidFill>
                <a:latin typeface="Arial"/>
                <a:cs typeface="Arial"/>
              </a:rPr>
              <a:t>y</a:t>
            </a:r>
            <a:r>
              <a:rPr sz="1500" b="1" i="1" spc="-35" dirty="0">
                <a:solidFill>
                  <a:srgbClr val="2C69B1"/>
                </a:solidFill>
                <a:latin typeface="Arial"/>
                <a:cs typeface="Arial"/>
              </a:rPr>
              <a:t> </a:t>
            </a:r>
            <a:r>
              <a:rPr sz="1500" b="1" i="1" spc="-10" dirty="0">
                <a:solidFill>
                  <a:srgbClr val="2C69B1"/>
                </a:solidFill>
                <a:latin typeface="Arial"/>
                <a:cs typeface="Arial"/>
              </a:rPr>
              <a:t>own.</a:t>
            </a:r>
            <a:endParaRPr sz="1500">
              <a:latin typeface="Arial"/>
              <a:cs typeface="Arial"/>
            </a:endParaRPr>
          </a:p>
          <a:p>
            <a:pPr marL="216535" marR="178435" indent="-128270">
              <a:lnSpc>
                <a:spcPct val="102600"/>
              </a:lnSpc>
              <a:spcBef>
                <a:spcPts val="755"/>
              </a:spcBef>
              <a:buClr>
                <a:srgbClr val="005AA8"/>
              </a:buClr>
              <a:buFont typeface="Tahoma"/>
              <a:buChar char="•"/>
              <a:tabLst>
                <a:tab pos="217170" algn="l"/>
              </a:tabLst>
            </a:pP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As</a:t>
            </a: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famil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14" dirty="0">
                <a:solidFill>
                  <a:srgbClr val="231F20"/>
                </a:solidFill>
                <a:latin typeface="Tahoma"/>
                <a:cs typeface="Tahoma"/>
              </a:rPr>
              <a:t>membe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frien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suppor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1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,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suc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h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as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goin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g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wit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h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u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nex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provide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visit.</a:t>
            </a:r>
            <a:endParaRPr sz="1300">
              <a:latin typeface="Tahoma"/>
              <a:cs typeface="Tahoma"/>
            </a:endParaRPr>
          </a:p>
          <a:p>
            <a:pPr marL="231140" marR="5080" indent="-142875">
              <a:lnSpc>
                <a:spcPct val="102600"/>
              </a:lnSpc>
              <a:spcBef>
                <a:spcPts val="900"/>
              </a:spcBef>
              <a:buClr>
                <a:srgbClr val="005AA8"/>
              </a:buClr>
              <a:buFont typeface="Tahoma"/>
              <a:buChar char="•"/>
              <a:tabLst>
                <a:tab pos="231775" algn="l"/>
              </a:tabLst>
            </a:pP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Ask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your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provider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help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start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healthy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diet.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Your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provider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may 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also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refer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dietitian.</a:t>
            </a:r>
            <a:endParaRPr sz="1300">
              <a:latin typeface="Tahoma"/>
              <a:cs typeface="Tahoma"/>
            </a:endParaRPr>
          </a:p>
          <a:p>
            <a:pPr marL="231140" indent="-143510">
              <a:lnSpc>
                <a:spcPts val="1540"/>
              </a:lnSpc>
              <a:spcBef>
                <a:spcPts val="940"/>
              </a:spcBef>
              <a:buClr>
                <a:srgbClr val="005AA8"/>
              </a:buClr>
              <a:buFont typeface="Tahoma"/>
              <a:buChar char="•"/>
              <a:tabLst>
                <a:tab pos="231775" algn="l"/>
              </a:tabLst>
            </a:pPr>
            <a:r>
              <a:rPr sz="1300" spc="-10" dirty="0">
                <a:solidFill>
                  <a:srgbClr val="231F20"/>
                </a:solidFill>
                <a:latin typeface="Tahoma"/>
                <a:cs typeface="Tahoma"/>
              </a:rPr>
              <a:t>As</a:t>
            </a: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you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provide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abou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suppor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 group.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2167" y="3306073"/>
            <a:ext cx="3855720" cy="1231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i="1" spc="-20" dirty="0">
                <a:solidFill>
                  <a:srgbClr val="00A7E1"/>
                </a:solidFill>
                <a:latin typeface="Calibri"/>
                <a:cs typeface="Calibri"/>
              </a:rPr>
              <a:t>If</a:t>
            </a:r>
            <a:r>
              <a:rPr sz="1300" b="1" i="1" spc="20" dirty="0">
                <a:solidFill>
                  <a:srgbClr val="00A7E1"/>
                </a:solidFill>
                <a:latin typeface="Calibri"/>
                <a:cs typeface="Calibri"/>
              </a:rPr>
              <a:t> </a:t>
            </a:r>
            <a:r>
              <a:rPr sz="1300" b="1" i="1" spc="-40" dirty="0">
                <a:solidFill>
                  <a:srgbClr val="00A7E1"/>
                </a:solidFill>
                <a:latin typeface="Calibri"/>
                <a:cs typeface="Calibri"/>
              </a:rPr>
              <a:t>you</a:t>
            </a:r>
            <a:r>
              <a:rPr sz="1300" b="1" i="1" spc="20" dirty="0">
                <a:solidFill>
                  <a:srgbClr val="00A7E1"/>
                </a:solidFill>
                <a:latin typeface="Calibri"/>
                <a:cs typeface="Calibri"/>
              </a:rPr>
              <a:t> </a:t>
            </a:r>
            <a:r>
              <a:rPr sz="1300" b="1" i="1" spc="-30" dirty="0">
                <a:solidFill>
                  <a:srgbClr val="00A7E1"/>
                </a:solidFill>
                <a:latin typeface="Calibri"/>
                <a:cs typeface="Calibri"/>
              </a:rPr>
              <a:t>have</a:t>
            </a:r>
            <a:r>
              <a:rPr sz="1300" b="1" i="1" spc="20" dirty="0">
                <a:solidFill>
                  <a:srgbClr val="00A7E1"/>
                </a:solidFill>
                <a:latin typeface="Calibri"/>
                <a:cs typeface="Calibri"/>
              </a:rPr>
              <a:t> </a:t>
            </a:r>
            <a:r>
              <a:rPr sz="1300" b="1" i="1" spc="-30" dirty="0">
                <a:solidFill>
                  <a:srgbClr val="00A7E1"/>
                </a:solidFill>
                <a:latin typeface="Calibri"/>
                <a:cs typeface="Calibri"/>
              </a:rPr>
              <a:t>trouble</a:t>
            </a:r>
            <a:r>
              <a:rPr sz="1300" b="1" i="1" spc="20" dirty="0">
                <a:solidFill>
                  <a:srgbClr val="00A7E1"/>
                </a:solidFill>
                <a:latin typeface="Calibri"/>
                <a:cs typeface="Calibri"/>
              </a:rPr>
              <a:t> </a:t>
            </a:r>
            <a:r>
              <a:rPr sz="1300" b="1" i="1" spc="-25" dirty="0">
                <a:solidFill>
                  <a:srgbClr val="00A7E1"/>
                </a:solidFill>
                <a:latin typeface="Calibri"/>
                <a:cs typeface="Calibri"/>
              </a:rPr>
              <a:t>paying</a:t>
            </a:r>
            <a:r>
              <a:rPr sz="1300" b="1" i="1" spc="20" dirty="0">
                <a:solidFill>
                  <a:srgbClr val="00A7E1"/>
                </a:solidFill>
                <a:latin typeface="Calibri"/>
                <a:cs typeface="Calibri"/>
              </a:rPr>
              <a:t> </a:t>
            </a:r>
            <a:r>
              <a:rPr sz="1300" b="1" i="1" spc="-45" dirty="0">
                <a:solidFill>
                  <a:srgbClr val="00A7E1"/>
                </a:solidFill>
                <a:latin typeface="Calibri"/>
                <a:cs typeface="Calibri"/>
              </a:rPr>
              <a:t>for</a:t>
            </a:r>
            <a:r>
              <a:rPr sz="1300" b="1" i="1" spc="20" dirty="0">
                <a:solidFill>
                  <a:srgbClr val="00A7E1"/>
                </a:solidFill>
                <a:latin typeface="Calibri"/>
                <a:cs typeface="Calibri"/>
              </a:rPr>
              <a:t> </a:t>
            </a:r>
            <a:r>
              <a:rPr sz="1300" b="1" i="1" spc="-40" dirty="0">
                <a:solidFill>
                  <a:srgbClr val="00A7E1"/>
                </a:solidFill>
                <a:latin typeface="Calibri"/>
                <a:cs typeface="Calibri"/>
              </a:rPr>
              <a:t>your</a:t>
            </a:r>
            <a:r>
              <a:rPr sz="1300" b="1" i="1" spc="20" dirty="0">
                <a:solidFill>
                  <a:srgbClr val="00A7E1"/>
                </a:solidFill>
                <a:latin typeface="Calibri"/>
                <a:cs typeface="Calibri"/>
              </a:rPr>
              <a:t> </a:t>
            </a:r>
            <a:r>
              <a:rPr sz="1300" b="1" i="1" spc="-10" dirty="0">
                <a:solidFill>
                  <a:srgbClr val="00A7E1"/>
                </a:solidFill>
                <a:latin typeface="Calibri"/>
                <a:cs typeface="Calibri"/>
              </a:rPr>
              <a:t>medicine:</a:t>
            </a:r>
            <a:endParaRPr sz="1300">
              <a:latin typeface="Calibri"/>
              <a:cs typeface="Calibri"/>
            </a:endParaRPr>
          </a:p>
          <a:p>
            <a:pPr marL="254635" marR="29845" indent="-128270">
              <a:lnSpc>
                <a:spcPct val="102600"/>
              </a:lnSpc>
              <a:spcBef>
                <a:spcPts val="900"/>
              </a:spcBef>
              <a:buClr>
                <a:srgbClr val="005AA8"/>
              </a:buClr>
              <a:buFont typeface="Tahoma"/>
              <a:buChar char="•"/>
              <a:tabLst>
                <a:tab pos="255270" algn="l"/>
              </a:tabLst>
            </a:pP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Visi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005AA8"/>
                </a:solidFill>
                <a:latin typeface="Tahoma"/>
                <a:cs typeface="Tahoma"/>
                <a:hlinkClick r:id="rId4"/>
              </a:rPr>
              <a:t>www.togetherrxaccess.com</a:t>
            </a:r>
            <a:r>
              <a:rPr sz="1300" spc="-110" dirty="0">
                <a:solidFill>
                  <a:srgbClr val="231F20"/>
                </a:solidFill>
                <a:latin typeface="Tahoma"/>
                <a:cs typeface="Tahoma"/>
                <a:hlinkClick r:id="rId4"/>
              </a:rPr>
              <a:t>,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  <a:hlinkClick r:id="rId4"/>
              </a:rPr>
              <a:t> </a:t>
            </a:r>
            <a:r>
              <a:rPr sz="1300" spc="-75" dirty="0">
                <a:solidFill>
                  <a:srgbClr val="005AA8"/>
                </a:solidFill>
                <a:latin typeface="Tahoma"/>
                <a:cs typeface="Tahoma"/>
                <a:hlinkClick r:id="rId5"/>
              </a:rPr>
              <a:t>www.gskforyou.com</a:t>
            </a:r>
            <a:r>
              <a:rPr sz="1300" spc="-110" dirty="0">
                <a:solidFill>
                  <a:srgbClr val="231F20"/>
                </a:solidFill>
                <a:latin typeface="Tahoma"/>
                <a:cs typeface="Tahoma"/>
                <a:hlinkClick r:id="rId5"/>
              </a:rPr>
              <a:t>,</a:t>
            </a:r>
            <a:r>
              <a:rPr sz="1300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005AA8"/>
                </a:solidFill>
                <a:latin typeface="Tahoma"/>
                <a:cs typeface="Tahoma"/>
                <a:hlinkClick r:id="rId6"/>
              </a:rPr>
              <a:t>www.PPARx.or</a:t>
            </a:r>
            <a:r>
              <a:rPr sz="1300" spc="-55" dirty="0">
                <a:solidFill>
                  <a:srgbClr val="005AA8"/>
                </a:solidFill>
                <a:latin typeface="Tahoma"/>
                <a:cs typeface="Tahoma"/>
                <a:hlinkClick r:id="rId6"/>
              </a:rPr>
              <a:t>g</a:t>
            </a:r>
            <a:r>
              <a:rPr sz="1300" spc="-130" dirty="0">
                <a:solidFill>
                  <a:srgbClr val="005AA8"/>
                </a:solidFill>
                <a:latin typeface="Tahoma"/>
                <a:cs typeface="Tahoma"/>
                <a:hlinkClick r:id="rId6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fo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00" dirty="0">
                <a:solidFill>
                  <a:srgbClr val="231F20"/>
                </a:solidFill>
                <a:latin typeface="Tahoma"/>
                <a:cs typeface="Tahoma"/>
              </a:rPr>
              <a:t>mor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information.</a:t>
            </a:r>
            <a:endParaRPr sz="1300">
              <a:latin typeface="Tahoma"/>
              <a:cs typeface="Tahoma"/>
            </a:endParaRPr>
          </a:p>
          <a:p>
            <a:pPr marL="254635" marR="5080" indent="-128270">
              <a:lnSpc>
                <a:spcPct val="102600"/>
              </a:lnSpc>
              <a:spcBef>
                <a:spcPts val="900"/>
              </a:spcBef>
              <a:buClr>
                <a:srgbClr val="005AA8"/>
              </a:buClr>
              <a:buFont typeface="Tahoma"/>
              <a:buChar char="•"/>
              <a:tabLst>
                <a:tab pos="255270" algn="l"/>
              </a:tabLst>
            </a:pP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Anothe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optio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300" spc="-1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cal</a:t>
            </a:r>
            <a:r>
              <a:rPr sz="130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800-Medicar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45" dirty="0">
                <a:solidFill>
                  <a:srgbClr val="231F20"/>
                </a:solidFill>
                <a:latin typeface="Tahoma"/>
                <a:cs typeface="Tahoma"/>
              </a:rPr>
              <a:t>(800-633-4227)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,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 visi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005AA8"/>
                </a:solidFill>
                <a:latin typeface="Tahoma"/>
                <a:cs typeface="Tahoma"/>
                <a:hlinkClick r:id="rId7"/>
              </a:rPr>
              <a:t>www.medicare.gov</a:t>
            </a:r>
            <a:r>
              <a:rPr sz="1300" spc="-110" dirty="0">
                <a:solidFill>
                  <a:srgbClr val="231F20"/>
                </a:solidFill>
                <a:latin typeface="Tahoma"/>
                <a:cs typeface="Tahoma"/>
                <a:hlinkClick r:id="rId7"/>
              </a:rPr>
              <a:t>.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6024" y="1330806"/>
            <a:ext cx="360680" cy="723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0" b="1" i="1" spc="-110" dirty="0">
                <a:solidFill>
                  <a:srgbClr val="ADBADE"/>
                </a:solidFill>
                <a:latin typeface="Times New Roman"/>
                <a:cs typeface="Times New Roman"/>
              </a:rPr>
              <a:t>“</a:t>
            </a:r>
            <a:endParaRPr sz="55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 rot="10800000">
            <a:off x="3862743" y="1020179"/>
            <a:ext cx="934693" cy="698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5500" b="1" i="1" spc="-110" dirty="0">
                <a:solidFill>
                  <a:srgbClr val="ADBADE"/>
                </a:solidFill>
                <a:latin typeface="Times New Roman"/>
                <a:cs typeface="Times New Roman"/>
              </a:rPr>
              <a:t>“</a:t>
            </a:r>
            <a:endParaRPr sz="55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48423" y="3181350"/>
            <a:ext cx="3900170" cy="0"/>
          </a:xfrm>
          <a:custGeom>
            <a:avLst/>
            <a:gdLst/>
            <a:ahLst/>
            <a:cxnLst/>
            <a:rect l="l" t="t" r="r" b="b"/>
            <a:pathLst>
              <a:path w="3900170">
                <a:moveTo>
                  <a:pt x="0" y="0"/>
                </a:moveTo>
                <a:lnTo>
                  <a:pt x="3900093" y="0"/>
                </a:lnTo>
              </a:path>
            </a:pathLst>
          </a:custGeom>
          <a:ln w="16510">
            <a:solidFill>
              <a:srgbClr val="231F2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98741" y="3181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510">
            <a:solidFill>
              <a:srgbClr val="231F2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73358" y="3181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510">
            <a:solidFill>
              <a:srgbClr val="231F2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3780" y="4956175"/>
            <a:ext cx="4203700" cy="495300"/>
          </a:xfrm>
          <a:custGeom>
            <a:avLst/>
            <a:gdLst/>
            <a:ahLst/>
            <a:cxnLst/>
            <a:rect l="l" t="t" r="r" b="b"/>
            <a:pathLst>
              <a:path w="4203700" h="495300">
                <a:moveTo>
                  <a:pt x="114244" y="0"/>
                </a:moveTo>
                <a:lnTo>
                  <a:pt x="68386" y="443"/>
                </a:lnTo>
                <a:lnTo>
                  <a:pt x="25528" y="6929"/>
                </a:lnTo>
                <a:lnTo>
                  <a:pt x="2816" y="40411"/>
                </a:lnTo>
                <a:lnTo>
                  <a:pt x="42" y="89420"/>
                </a:lnTo>
                <a:lnTo>
                  <a:pt x="0" y="405879"/>
                </a:lnTo>
                <a:lnTo>
                  <a:pt x="388" y="426858"/>
                </a:lnTo>
                <a:lnTo>
                  <a:pt x="6873" y="469716"/>
                </a:lnTo>
                <a:lnTo>
                  <a:pt x="40355" y="492428"/>
                </a:lnTo>
                <a:lnTo>
                  <a:pt x="95733" y="495278"/>
                </a:lnTo>
                <a:lnTo>
                  <a:pt x="4114224" y="495244"/>
                </a:lnTo>
                <a:lnTo>
                  <a:pt x="4152613" y="493803"/>
                </a:lnTo>
                <a:lnTo>
                  <a:pt x="4193227" y="476286"/>
                </a:lnTo>
                <a:lnTo>
                  <a:pt x="4203358" y="421517"/>
                </a:lnTo>
                <a:lnTo>
                  <a:pt x="4203589" y="89420"/>
                </a:lnTo>
                <a:lnTo>
                  <a:pt x="4203201" y="68441"/>
                </a:lnTo>
                <a:lnTo>
                  <a:pt x="4196715" y="25583"/>
                </a:lnTo>
                <a:lnTo>
                  <a:pt x="4163233" y="2871"/>
                </a:lnTo>
                <a:lnTo>
                  <a:pt x="4107855" y="21"/>
                </a:lnTo>
                <a:lnTo>
                  <a:pt x="114244" y="0"/>
                </a:lnTo>
                <a:close/>
              </a:path>
            </a:pathLst>
          </a:custGeom>
          <a:solidFill>
            <a:srgbClr val="C0DD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3725" y="4956175"/>
            <a:ext cx="4203700" cy="495300"/>
          </a:xfrm>
          <a:custGeom>
            <a:avLst/>
            <a:gdLst/>
            <a:ahLst/>
            <a:cxnLst/>
            <a:rect l="l" t="t" r="r" b="b"/>
            <a:pathLst>
              <a:path w="4203700" h="495300">
                <a:moveTo>
                  <a:pt x="114300" y="0"/>
                </a:moveTo>
                <a:lnTo>
                  <a:pt x="68441" y="443"/>
                </a:lnTo>
                <a:lnTo>
                  <a:pt x="25583" y="6929"/>
                </a:lnTo>
                <a:lnTo>
                  <a:pt x="2871" y="40411"/>
                </a:lnTo>
                <a:lnTo>
                  <a:pt x="21" y="95789"/>
                </a:lnTo>
                <a:lnTo>
                  <a:pt x="0" y="381000"/>
                </a:lnTo>
                <a:lnTo>
                  <a:pt x="55" y="405879"/>
                </a:lnTo>
                <a:lnTo>
                  <a:pt x="1496" y="444269"/>
                </a:lnTo>
                <a:lnTo>
                  <a:pt x="19013" y="484882"/>
                </a:lnTo>
                <a:lnTo>
                  <a:pt x="73782" y="495014"/>
                </a:lnTo>
                <a:lnTo>
                  <a:pt x="4089400" y="495300"/>
                </a:lnTo>
                <a:lnTo>
                  <a:pt x="4114279" y="495244"/>
                </a:lnTo>
                <a:lnTo>
                  <a:pt x="4152669" y="493803"/>
                </a:lnTo>
                <a:lnTo>
                  <a:pt x="4193282" y="476286"/>
                </a:lnTo>
                <a:lnTo>
                  <a:pt x="4203414" y="421517"/>
                </a:lnTo>
                <a:lnTo>
                  <a:pt x="4203700" y="114300"/>
                </a:lnTo>
                <a:lnTo>
                  <a:pt x="4203644" y="89420"/>
                </a:lnTo>
                <a:lnTo>
                  <a:pt x="4202203" y="51030"/>
                </a:lnTo>
                <a:lnTo>
                  <a:pt x="4184686" y="10417"/>
                </a:lnTo>
                <a:lnTo>
                  <a:pt x="4129917" y="285"/>
                </a:lnTo>
                <a:lnTo>
                  <a:pt x="114300" y="0"/>
                </a:lnTo>
                <a:close/>
              </a:path>
            </a:pathLst>
          </a:custGeom>
          <a:ln w="6350">
            <a:solidFill>
              <a:srgbClr val="005AA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36600" y="5024047"/>
            <a:ext cx="3806190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100" b="1" i="1" spc="-20" dirty="0">
                <a:solidFill>
                  <a:srgbClr val="005AA8"/>
                </a:solidFill>
                <a:latin typeface="Calibri"/>
                <a:cs typeface="Calibri"/>
              </a:rPr>
              <a:t>To</a:t>
            </a:r>
            <a:r>
              <a:rPr sz="1100" b="1" i="1" spc="15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10" dirty="0">
                <a:solidFill>
                  <a:srgbClr val="005AA8"/>
                </a:solidFill>
                <a:latin typeface="Calibri"/>
                <a:cs typeface="Calibri"/>
              </a:rPr>
              <a:t>learn</a:t>
            </a:r>
            <a:r>
              <a:rPr sz="1100" b="1" i="1" spc="15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40" dirty="0">
                <a:solidFill>
                  <a:srgbClr val="005AA8"/>
                </a:solidFill>
                <a:latin typeface="Calibri"/>
                <a:cs typeface="Calibri"/>
              </a:rPr>
              <a:t>more</a:t>
            </a:r>
            <a:r>
              <a:rPr sz="1100" b="1" i="1" spc="15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45" dirty="0">
                <a:solidFill>
                  <a:srgbClr val="005AA8"/>
                </a:solidFill>
                <a:latin typeface="Calibri"/>
                <a:cs typeface="Calibri"/>
              </a:rPr>
              <a:t>about</a:t>
            </a:r>
            <a:r>
              <a:rPr sz="1100" b="1" i="1" spc="15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30" dirty="0">
                <a:solidFill>
                  <a:srgbClr val="005AA8"/>
                </a:solidFill>
                <a:latin typeface="Calibri"/>
                <a:cs typeface="Calibri"/>
              </a:rPr>
              <a:t>what</a:t>
            </a:r>
            <a:r>
              <a:rPr sz="1100" b="1" i="1" spc="15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55" dirty="0">
                <a:solidFill>
                  <a:srgbClr val="005AA8"/>
                </a:solidFill>
                <a:latin typeface="Calibri"/>
                <a:cs typeface="Calibri"/>
              </a:rPr>
              <a:t>may</a:t>
            </a:r>
            <a:r>
              <a:rPr sz="1100" b="1" i="1" spc="15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15" dirty="0">
                <a:solidFill>
                  <a:srgbClr val="005AA8"/>
                </a:solidFill>
                <a:latin typeface="Calibri"/>
                <a:cs typeface="Calibri"/>
              </a:rPr>
              <a:t>be</a:t>
            </a:r>
            <a:r>
              <a:rPr sz="1100" b="1" i="1" spc="15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30" dirty="0">
                <a:solidFill>
                  <a:srgbClr val="005AA8"/>
                </a:solidFill>
                <a:latin typeface="Calibri"/>
                <a:cs typeface="Calibri"/>
              </a:rPr>
              <a:t>getting</a:t>
            </a:r>
            <a:r>
              <a:rPr sz="1100" b="1" i="1" spc="15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dirty="0">
                <a:solidFill>
                  <a:srgbClr val="005AA8"/>
                </a:solidFill>
                <a:latin typeface="Calibri"/>
                <a:cs typeface="Calibri"/>
              </a:rPr>
              <a:t>in</a:t>
            </a:r>
            <a:r>
              <a:rPr sz="1100" b="1" i="1" spc="15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35" dirty="0">
                <a:solidFill>
                  <a:srgbClr val="005AA8"/>
                </a:solidFill>
                <a:latin typeface="Calibri"/>
                <a:cs typeface="Calibri"/>
              </a:rPr>
              <a:t>the</a:t>
            </a:r>
            <a:r>
              <a:rPr sz="1100" b="1" i="1" spc="15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15" dirty="0">
                <a:solidFill>
                  <a:srgbClr val="005AA8"/>
                </a:solidFill>
                <a:latin typeface="Calibri"/>
                <a:cs typeface="Calibri"/>
              </a:rPr>
              <a:t>way</a:t>
            </a:r>
            <a:r>
              <a:rPr sz="1100" b="1" i="1" spc="15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40" dirty="0">
                <a:solidFill>
                  <a:srgbClr val="005AA8"/>
                </a:solidFill>
                <a:latin typeface="Calibri"/>
                <a:cs typeface="Calibri"/>
              </a:rPr>
              <a:t>of</a:t>
            </a:r>
            <a:r>
              <a:rPr sz="1100" b="1" i="1" spc="15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20" dirty="0">
                <a:solidFill>
                  <a:srgbClr val="005AA8"/>
                </a:solidFill>
                <a:latin typeface="Calibri"/>
                <a:cs typeface="Calibri"/>
              </a:rPr>
              <a:t>taking</a:t>
            </a:r>
            <a:r>
              <a:rPr sz="1100" b="1" i="1" spc="15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35" dirty="0">
                <a:solidFill>
                  <a:srgbClr val="005AA8"/>
                </a:solidFill>
                <a:latin typeface="Calibri"/>
                <a:cs typeface="Calibri"/>
              </a:rPr>
              <a:t>your</a:t>
            </a:r>
            <a:r>
              <a:rPr sz="1100" b="1" i="1" spc="-15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5" dirty="0">
                <a:solidFill>
                  <a:srgbClr val="005AA8"/>
                </a:solidFill>
                <a:latin typeface="Calibri"/>
                <a:cs typeface="Calibri"/>
              </a:rPr>
              <a:t>medicine,</a:t>
            </a:r>
            <a:r>
              <a:rPr sz="1100" b="1" i="1" spc="15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35" dirty="0">
                <a:solidFill>
                  <a:srgbClr val="005AA8"/>
                </a:solidFill>
                <a:latin typeface="Calibri"/>
                <a:cs typeface="Calibri"/>
              </a:rPr>
              <a:t>go</a:t>
            </a:r>
            <a:r>
              <a:rPr sz="1100" b="1" i="1" spc="15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b="1" i="1" spc="-55" dirty="0">
                <a:solidFill>
                  <a:srgbClr val="005AA8"/>
                </a:solidFill>
                <a:latin typeface="Calibri"/>
                <a:cs typeface="Calibri"/>
              </a:rPr>
              <a:t>to</a:t>
            </a:r>
            <a:r>
              <a:rPr sz="1100" b="1" i="1" spc="15" dirty="0">
                <a:solidFill>
                  <a:srgbClr val="005AA8"/>
                </a:solidFill>
                <a:latin typeface="Calibri"/>
                <a:cs typeface="Calibri"/>
              </a:rPr>
              <a:t> </a:t>
            </a:r>
            <a:r>
              <a:rPr sz="1100" spc="-45" dirty="0">
                <a:solidFill>
                  <a:srgbClr val="005AA8"/>
                </a:solidFill>
                <a:latin typeface="Tahoma"/>
                <a:cs typeface="Tahoma"/>
                <a:hlinkClick r:id="rId8"/>
              </a:rPr>
              <a:t>www.HealthCoach4Me.com.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32400" y="4881722"/>
            <a:ext cx="3954779" cy="1681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i="1" spc="-30" dirty="0">
                <a:solidFill>
                  <a:srgbClr val="00A7E1"/>
                </a:solidFill>
                <a:latin typeface="Calibri"/>
                <a:cs typeface="Calibri"/>
              </a:rPr>
              <a:t>Have</a:t>
            </a:r>
            <a:r>
              <a:rPr sz="1300" b="1" i="1" spc="20" dirty="0">
                <a:solidFill>
                  <a:srgbClr val="00A7E1"/>
                </a:solidFill>
                <a:latin typeface="Calibri"/>
                <a:cs typeface="Calibri"/>
              </a:rPr>
              <a:t> </a:t>
            </a:r>
            <a:r>
              <a:rPr sz="1300" b="1" i="1" spc="-40" dirty="0">
                <a:solidFill>
                  <a:srgbClr val="00A7E1"/>
                </a:solidFill>
                <a:latin typeface="Calibri"/>
                <a:cs typeface="Calibri"/>
              </a:rPr>
              <a:t>you</a:t>
            </a:r>
            <a:r>
              <a:rPr sz="1300" b="1" i="1" spc="20" dirty="0">
                <a:solidFill>
                  <a:srgbClr val="00A7E1"/>
                </a:solidFill>
                <a:latin typeface="Calibri"/>
                <a:cs typeface="Calibri"/>
              </a:rPr>
              <a:t> </a:t>
            </a:r>
            <a:r>
              <a:rPr sz="1300" b="1" i="1" spc="-25" dirty="0">
                <a:solidFill>
                  <a:srgbClr val="00A7E1"/>
                </a:solidFill>
                <a:latin typeface="Calibri"/>
                <a:cs typeface="Calibri"/>
              </a:rPr>
              <a:t>felt</a:t>
            </a:r>
            <a:r>
              <a:rPr sz="1300" b="1" i="1" spc="20" dirty="0">
                <a:solidFill>
                  <a:srgbClr val="00A7E1"/>
                </a:solidFill>
                <a:latin typeface="Calibri"/>
                <a:cs typeface="Calibri"/>
              </a:rPr>
              <a:t> </a:t>
            </a:r>
            <a:r>
              <a:rPr sz="1300" b="1" i="1" spc="-55" dirty="0">
                <a:solidFill>
                  <a:srgbClr val="00A7E1"/>
                </a:solidFill>
                <a:latin typeface="Calibri"/>
                <a:cs typeface="Calibri"/>
              </a:rPr>
              <a:t>moody</a:t>
            </a:r>
            <a:r>
              <a:rPr sz="1300" b="1" i="1" spc="20" dirty="0">
                <a:solidFill>
                  <a:srgbClr val="00A7E1"/>
                </a:solidFill>
                <a:latin typeface="Calibri"/>
                <a:cs typeface="Calibri"/>
              </a:rPr>
              <a:t> </a:t>
            </a:r>
            <a:r>
              <a:rPr sz="1300" b="1" i="1" spc="-35" dirty="0">
                <a:solidFill>
                  <a:srgbClr val="00A7E1"/>
                </a:solidFill>
                <a:latin typeface="Calibri"/>
                <a:cs typeface="Calibri"/>
              </a:rPr>
              <a:t>or</a:t>
            </a:r>
            <a:r>
              <a:rPr sz="1300" b="1" i="1" spc="20" dirty="0">
                <a:solidFill>
                  <a:srgbClr val="00A7E1"/>
                </a:solidFill>
                <a:latin typeface="Calibri"/>
                <a:cs typeface="Calibri"/>
              </a:rPr>
              <a:t> </a:t>
            </a:r>
            <a:r>
              <a:rPr sz="1300" b="1" i="1" spc="-15" dirty="0">
                <a:solidFill>
                  <a:srgbClr val="00A7E1"/>
                </a:solidFill>
                <a:latin typeface="Calibri"/>
                <a:cs typeface="Calibri"/>
              </a:rPr>
              <a:t>blue?</a:t>
            </a:r>
            <a:endParaRPr sz="1300">
              <a:latin typeface="Calibri"/>
              <a:cs typeface="Calibri"/>
            </a:endParaRPr>
          </a:p>
          <a:p>
            <a:pPr marL="12700" marR="5080">
              <a:lnSpc>
                <a:spcPct val="102600"/>
              </a:lnSpc>
              <a:spcBef>
                <a:spcPts val="540"/>
              </a:spcBef>
            </a:pP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300" spc="-100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300" spc="-1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05" dirty="0">
                <a:solidFill>
                  <a:srgbClr val="231F20"/>
                </a:solidFill>
                <a:latin typeface="Tahoma"/>
                <a:cs typeface="Tahoma"/>
              </a:rPr>
              <a:t>commo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fo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peopl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wit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h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chroni</a:t>
            </a:r>
            <a:r>
              <a:rPr sz="1300" spc="-25" dirty="0">
                <a:solidFill>
                  <a:srgbClr val="231F20"/>
                </a:solidFill>
                <a:latin typeface="Tahoma"/>
                <a:cs typeface="Tahoma"/>
              </a:rPr>
              <a:t>c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conditions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,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suc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h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high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cholestero</a:t>
            </a:r>
            <a:r>
              <a:rPr sz="1300" spc="-20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an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triglycerides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,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fee</a:t>
            </a:r>
            <a:r>
              <a:rPr sz="1300" spc="-25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10" dirty="0">
                <a:solidFill>
                  <a:srgbClr val="231F20"/>
                </a:solidFill>
                <a:latin typeface="Tahoma"/>
                <a:cs typeface="Tahoma"/>
              </a:rPr>
              <a:t>mood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blu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fro</a:t>
            </a:r>
            <a:r>
              <a:rPr sz="1300" spc="-135" dirty="0">
                <a:solidFill>
                  <a:srgbClr val="231F20"/>
                </a:solidFill>
                <a:latin typeface="Tahoma"/>
                <a:cs typeface="Tahoma"/>
              </a:rPr>
              <a:t>m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time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05" dirty="0">
                <a:solidFill>
                  <a:srgbClr val="231F20"/>
                </a:solidFill>
                <a:latin typeface="Tahoma"/>
                <a:cs typeface="Tahoma"/>
              </a:rPr>
              <a:t>time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.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20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f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thes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feeling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continue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,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u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20" dirty="0">
                <a:solidFill>
                  <a:srgbClr val="231F20"/>
                </a:solidFill>
                <a:latin typeface="Tahoma"/>
                <a:cs typeface="Tahoma"/>
              </a:rPr>
              <a:t>ma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los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interes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th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thing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u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use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like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14" dirty="0">
                <a:solidFill>
                  <a:srgbClr val="231F20"/>
                </a:solidFill>
                <a:latin typeface="Tahoma"/>
                <a:cs typeface="Tahoma"/>
              </a:rPr>
              <a:t>do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.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35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u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20" dirty="0">
                <a:solidFill>
                  <a:srgbClr val="231F20"/>
                </a:solidFill>
                <a:latin typeface="Tahoma"/>
                <a:cs typeface="Tahoma"/>
              </a:rPr>
              <a:t>ma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hav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problems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ee</a:t>
            </a:r>
            <a:r>
              <a:rPr sz="1300" spc="-95" dirty="0">
                <a:solidFill>
                  <a:srgbClr val="231F20"/>
                </a:solidFill>
                <a:latin typeface="Tahoma"/>
                <a:cs typeface="Tahoma"/>
              </a:rPr>
              <a:t>p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300" spc="-100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g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w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sz="1300" spc="-95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300" spc="-35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300" spc="-100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300" spc="-95" dirty="0">
                <a:solidFill>
                  <a:srgbClr val="231F20"/>
                </a:solidFill>
                <a:latin typeface="Tahoma"/>
                <a:cs typeface="Tahoma"/>
              </a:rPr>
              <a:t>g</a:t>
            </a:r>
            <a:r>
              <a:rPr sz="1300" spc="-110" dirty="0">
                <a:solidFill>
                  <a:srgbClr val="231F20"/>
                </a:solidFill>
                <a:latin typeface="Tahoma"/>
                <a:cs typeface="Tahoma"/>
              </a:rPr>
              <a:t>.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20" dirty="0">
                <a:solidFill>
                  <a:srgbClr val="231F20"/>
                </a:solidFill>
                <a:latin typeface="Tahoma"/>
                <a:cs typeface="Tahoma"/>
              </a:rPr>
              <a:t>Th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00" dirty="0">
                <a:solidFill>
                  <a:srgbClr val="231F20"/>
                </a:solidFill>
                <a:latin typeface="Tahoma"/>
                <a:cs typeface="Tahoma"/>
              </a:rPr>
              <a:t>goo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3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new</a:t>
            </a:r>
            <a:r>
              <a:rPr sz="1300" spc="-30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i</a:t>
            </a:r>
            <a:r>
              <a:rPr sz="1300" spc="-1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10" dirty="0">
                <a:solidFill>
                  <a:srgbClr val="231F20"/>
                </a:solidFill>
                <a:latin typeface="Tahoma"/>
                <a:cs typeface="Tahoma"/>
              </a:rPr>
              <a:t>tha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05" dirty="0">
                <a:solidFill>
                  <a:srgbClr val="231F20"/>
                </a:solidFill>
                <a:latin typeface="Tahoma"/>
                <a:cs typeface="Tahoma"/>
              </a:rPr>
              <a:t>yo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u</a:t>
            </a:r>
            <a:r>
              <a:rPr sz="13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00" dirty="0">
                <a:solidFill>
                  <a:srgbClr val="231F20"/>
                </a:solidFill>
                <a:latin typeface="Tahoma"/>
                <a:cs typeface="Tahoma"/>
              </a:rPr>
              <a:t>don’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3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hav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05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dea</a:t>
            </a:r>
            <a:r>
              <a:rPr sz="1300" spc="-25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wit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h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thes</a:t>
            </a:r>
            <a:r>
              <a:rPr sz="1300" spc="-55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feeling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00" dirty="0">
                <a:solidFill>
                  <a:srgbClr val="231F20"/>
                </a:solidFill>
                <a:latin typeface="Tahoma"/>
                <a:cs typeface="Tahoma"/>
              </a:rPr>
              <a:t>b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yourself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.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Tal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k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wit</a:t>
            </a:r>
            <a:r>
              <a:rPr sz="1300" spc="-60" dirty="0">
                <a:solidFill>
                  <a:srgbClr val="231F20"/>
                </a:solidFill>
                <a:latin typeface="Tahoma"/>
                <a:cs typeface="Tahoma"/>
              </a:rPr>
              <a:t>h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90" dirty="0">
                <a:solidFill>
                  <a:srgbClr val="231F20"/>
                </a:solidFill>
                <a:latin typeface="Tahoma"/>
                <a:cs typeface="Tahoma"/>
              </a:rPr>
              <a:t>family,</a:t>
            </a:r>
            <a:r>
              <a:rPr sz="1300" spc="-70" dirty="0">
                <a:solidFill>
                  <a:srgbClr val="231F20"/>
                </a:solidFill>
                <a:latin typeface="Tahoma"/>
                <a:cs typeface="Tahoma"/>
              </a:rPr>
              <a:t> friends</a:t>
            </a:r>
            <a:r>
              <a:rPr sz="1300" spc="-40" dirty="0">
                <a:solidFill>
                  <a:srgbClr val="231F20"/>
                </a:solidFill>
                <a:latin typeface="Tahoma"/>
                <a:cs typeface="Tahoma"/>
              </a:rPr>
              <a:t>,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an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d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75" dirty="0">
                <a:solidFill>
                  <a:srgbClr val="231F20"/>
                </a:solidFill>
                <a:latin typeface="Tahoma"/>
                <a:cs typeface="Tahoma"/>
              </a:rPr>
              <a:t>provide</a:t>
            </a:r>
            <a:r>
              <a:rPr sz="1300" spc="-45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0" dirty="0">
                <a:solidFill>
                  <a:srgbClr val="231F20"/>
                </a:solidFill>
                <a:latin typeface="Tahoma"/>
                <a:cs typeface="Tahoma"/>
              </a:rPr>
              <a:t>fo</a:t>
            </a:r>
            <a:r>
              <a:rPr sz="1300" spc="-5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help.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32400" y="1429316"/>
            <a:ext cx="4062729" cy="2972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98195">
              <a:lnSpc>
                <a:spcPct val="102600"/>
              </a:lnSpc>
            </a:pPr>
            <a:r>
              <a:rPr sz="1300" b="1" i="1" spc="-70" dirty="0">
                <a:solidFill>
                  <a:srgbClr val="00A7E1"/>
                </a:solidFill>
                <a:latin typeface="Calibri"/>
                <a:cs typeface="Calibri"/>
              </a:rPr>
              <a:t>Fo</a:t>
            </a:r>
            <a:r>
              <a:rPr sz="1300" b="1" i="1" spc="-25" dirty="0">
                <a:solidFill>
                  <a:srgbClr val="00A7E1"/>
                </a:solidFill>
                <a:latin typeface="Calibri"/>
                <a:cs typeface="Calibri"/>
              </a:rPr>
              <a:t>r</a:t>
            </a:r>
            <a:r>
              <a:rPr sz="1300" b="1" i="1" spc="-45" dirty="0">
                <a:solidFill>
                  <a:srgbClr val="00A7E1"/>
                </a:solidFill>
                <a:latin typeface="Calibri"/>
                <a:cs typeface="Calibri"/>
              </a:rPr>
              <a:t> </a:t>
            </a:r>
            <a:r>
              <a:rPr sz="1300" b="1" i="1" spc="-80" dirty="0">
                <a:solidFill>
                  <a:srgbClr val="00A7E1"/>
                </a:solidFill>
                <a:latin typeface="Calibri"/>
                <a:cs typeface="Calibri"/>
              </a:rPr>
              <a:t>mor</a:t>
            </a:r>
            <a:r>
              <a:rPr sz="1300" b="1" i="1" spc="-40" dirty="0">
                <a:solidFill>
                  <a:srgbClr val="00A7E1"/>
                </a:solidFill>
                <a:latin typeface="Calibri"/>
                <a:cs typeface="Calibri"/>
              </a:rPr>
              <a:t>e</a:t>
            </a:r>
            <a:r>
              <a:rPr sz="1300" b="1" i="1" spc="-45" dirty="0">
                <a:solidFill>
                  <a:srgbClr val="00A7E1"/>
                </a:solidFill>
                <a:latin typeface="Calibri"/>
                <a:cs typeface="Calibri"/>
              </a:rPr>
              <a:t> hel</a:t>
            </a:r>
            <a:r>
              <a:rPr sz="1300" b="1" i="1" spc="-10" dirty="0">
                <a:solidFill>
                  <a:srgbClr val="00A7E1"/>
                </a:solidFill>
                <a:latin typeface="Calibri"/>
                <a:cs typeface="Calibri"/>
              </a:rPr>
              <a:t>p</a:t>
            </a:r>
            <a:r>
              <a:rPr sz="1300" b="1" i="1" spc="-45" dirty="0">
                <a:solidFill>
                  <a:srgbClr val="00A7E1"/>
                </a:solidFill>
                <a:latin typeface="Calibri"/>
                <a:cs typeface="Calibri"/>
              </a:rPr>
              <a:t> </a:t>
            </a:r>
            <a:r>
              <a:rPr sz="1300" b="1" i="1" spc="-80" dirty="0">
                <a:solidFill>
                  <a:srgbClr val="00A7E1"/>
                </a:solidFill>
                <a:latin typeface="Calibri"/>
                <a:cs typeface="Calibri"/>
              </a:rPr>
              <a:t>an</a:t>
            </a:r>
            <a:r>
              <a:rPr sz="1300" b="1" i="1" spc="-45" dirty="0">
                <a:solidFill>
                  <a:srgbClr val="00A7E1"/>
                </a:solidFill>
                <a:latin typeface="Calibri"/>
                <a:cs typeface="Calibri"/>
              </a:rPr>
              <a:t>d </a:t>
            </a:r>
            <a:r>
              <a:rPr sz="1300" b="1" i="1" spc="-80" dirty="0">
                <a:solidFill>
                  <a:srgbClr val="00A7E1"/>
                </a:solidFill>
                <a:latin typeface="Calibri"/>
                <a:cs typeface="Calibri"/>
              </a:rPr>
              <a:t>information</a:t>
            </a:r>
            <a:r>
              <a:rPr sz="1300" b="1" i="1" spc="-25" dirty="0">
                <a:solidFill>
                  <a:srgbClr val="00A7E1"/>
                </a:solidFill>
                <a:latin typeface="Calibri"/>
                <a:cs typeface="Calibri"/>
              </a:rPr>
              <a:t>,</a:t>
            </a:r>
            <a:r>
              <a:rPr sz="1300" b="1" i="1" spc="-45" dirty="0">
                <a:solidFill>
                  <a:srgbClr val="00A7E1"/>
                </a:solidFill>
                <a:latin typeface="Calibri"/>
                <a:cs typeface="Calibri"/>
              </a:rPr>
              <a:t> </a:t>
            </a:r>
            <a:r>
              <a:rPr sz="1300" b="1" i="1" spc="-50" dirty="0">
                <a:solidFill>
                  <a:srgbClr val="00A7E1"/>
                </a:solidFill>
                <a:latin typeface="Calibri"/>
                <a:cs typeface="Calibri"/>
              </a:rPr>
              <a:t>contac</a:t>
            </a:r>
            <a:r>
              <a:rPr sz="1300" b="1" i="1" spc="-10" dirty="0">
                <a:solidFill>
                  <a:srgbClr val="00A7E1"/>
                </a:solidFill>
                <a:latin typeface="Calibri"/>
                <a:cs typeface="Calibri"/>
              </a:rPr>
              <a:t>t</a:t>
            </a:r>
            <a:r>
              <a:rPr sz="1300" b="1" i="1" spc="-45" dirty="0">
                <a:solidFill>
                  <a:srgbClr val="00A7E1"/>
                </a:solidFill>
                <a:latin typeface="Calibri"/>
                <a:cs typeface="Calibri"/>
              </a:rPr>
              <a:t> </a:t>
            </a:r>
            <a:r>
              <a:rPr sz="1300" b="1" i="1" spc="-60" dirty="0">
                <a:solidFill>
                  <a:srgbClr val="00A7E1"/>
                </a:solidFill>
                <a:latin typeface="Calibri"/>
                <a:cs typeface="Calibri"/>
              </a:rPr>
              <a:t>on</a:t>
            </a:r>
            <a:r>
              <a:rPr sz="1300" b="1" i="1" spc="-20" dirty="0">
                <a:solidFill>
                  <a:srgbClr val="00A7E1"/>
                </a:solidFill>
                <a:latin typeface="Calibri"/>
                <a:cs typeface="Calibri"/>
              </a:rPr>
              <a:t>e</a:t>
            </a:r>
            <a:r>
              <a:rPr sz="1300" b="1" i="1" spc="-45" dirty="0">
                <a:solidFill>
                  <a:srgbClr val="00A7E1"/>
                </a:solidFill>
                <a:latin typeface="Calibri"/>
                <a:cs typeface="Calibri"/>
              </a:rPr>
              <a:t> </a:t>
            </a:r>
            <a:r>
              <a:rPr sz="1300" b="1" i="1" spc="-80" dirty="0">
                <a:solidFill>
                  <a:srgbClr val="00A7E1"/>
                </a:solidFill>
                <a:latin typeface="Calibri"/>
                <a:cs typeface="Calibri"/>
              </a:rPr>
              <a:t>o</a:t>
            </a:r>
            <a:r>
              <a:rPr sz="1300" b="1" i="1" spc="-30" dirty="0">
                <a:solidFill>
                  <a:srgbClr val="00A7E1"/>
                </a:solidFill>
                <a:latin typeface="Calibri"/>
                <a:cs typeface="Calibri"/>
              </a:rPr>
              <a:t>r</a:t>
            </a:r>
            <a:r>
              <a:rPr sz="1300" b="1" i="1" spc="-45" dirty="0">
                <a:solidFill>
                  <a:srgbClr val="00A7E1"/>
                </a:solidFill>
                <a:latin typeface="Calibri"/>
                <a:cs typeface="Calibri"/>
              </a:rPr>
              <a:t> </a:t>
            </a:r>
            <a:r>
              <a:rPr sz="1300" b="1" i="1" spc="-80" dirty="0">
                <a:solidFill>
                  <a:srgbClr val="00A7E1"/>
                </a:solidFill>
                <a:latin typeface="Calibri"/>
                <a:cs typeface="Calibri"/>
              </a:rPr>
              <a:t>more</a:t>
            </a:r>
            <a:r>
              <a:rPr sz="1300" b="1" i="1" spc="-55" dirty="0">
                <a:solidFill>
                  <a:srgbClr val="00A7E1"/>
                </a:solidFill>
                <a:latin typeface="Calibri"/>
                <a:cs typeface="Calibri"/>
              </a:rPr>
              <a:t> </a:t>
            </a:r>
            <a:r>
              <a:rPr sz="1300" b="1" i="1" spc="-90" dirty="0">
                <a:solidFill>
                  <a:srgbClr val="00A7E1"/>
                </a:solidFill>
                <a:latin typeface="Calibri"/>
                <a:cs typeface="Calibri"/>
              </a:rPr>
              <a:t>o</a:t>
            </a:r>
            <a:r>
              <a:rPr sz="1300" b="1" i="1" spc="-35" dirty="0">
                <a:solidFill>
                  <a:srgbClr val="00A7E1"/>
                </a:solidFill>
                <a:latin typeface="Calibri"/>
                <a:cs typeface="Calibri"/>
              </a:rPr>
              <a:t>f</a:t>
            </a:r>
            <a:r>
              <a:rPr sz="1300" b="1" i="1" spc="-45" dirty="0">
                <a:solidFill>
                  <a:srgbClr val="00A7E1"/>
                </a:solidFill>
                <a:latin typeface="Calibri"/>
                <a:cs typeface="Calibri"/>
              </a:rPr>
              <a:t> </a:t>
            </a:r>
            <a:r>
              <a:rPr sz="1300" b="1" i="1" spc="-50" dirty="0">
                <a:solidFill>
                  <a:srgbClr val="00A7E1"/>
                </a:solidFill>
                <a:latin typeface="Calibri"/>
                <a:cs typeface="Calibri"/>
              </a:rPr>
              <a:t>thes</a:t>
            </a:r>
            <a:r>
              <a:rPr sz="1300" b="1" i="1" spc="-15" dirty="0">
                <a:solidFill>
                  <a:srgbClr val="00A7E1"/>
                </a:solidFill>
                <a:latin typeface="Calibri"/>
                <a:cs typeface="Calibri"/>
              </a:rPr>
              <a:t>e</a:t>
            </a:r>
            <a:r>
              <a:rPr sz="1300" b="1" i="1" spc="-45" dirty="0">
                <a:solidFill>
                  <a:srgbClr val="00A7E1"/>
                </a:solidFill>
                <a:latin typeface="Calibri"/>
                <a:cs typeface="Calibri"/>
              </a:rPr>
              <a:t> </a:t>
            </a:r>
            <a:r>
              <a:rPr sz="1300" b="1" i="1" spc="-30" dirty="0">
                <a:solidFill>
                  <a:srgbClr val="00A7E1"/>
                </a:solidFill>
                <a:latin typeface="Calibri"/>
                <a:cs typeface="Calibri"/>
              </a:rPr>
              <a:t>resources: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7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b="1" spc="-135" dirty="0">
                <a:solidFill>
                  <a:srgbClr val="00A7E1"/>
                </a:solidFill>
                <a:latin typeface="Tahoma"/>
                <a:cs typeface="Tahoma"/>
              </a:rPr>
              <a:t>American</a:t>
            </a:r>
            <a:r>
              <a:rPr sz="1300" b="1" spc="-6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155" dirty="0">
                <a:solidFill>
                  <a:srgbClr val="00A7E1"/>
                </a:solidFill>
                <a:latin typeface="Tahoma"/>
                <a:cs typeface="Tahoma"/>
              </a:rPr>
              <a:t>Heart</a:t>
            </a:r>
            <a:r>
              <a:rPr sz="1300" b="1" spc="-6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110" dirty="0">
                <a:solidFill>
                  <a:srgbClr val="00A7E1"/>
                </a:solidFill>
                <a:latin typeface="Tahoma"/>
                <a:cs typeface="Tahoma"/>
              </a:rPr>
              <a:t>Association</a:t>
            </a:r>
            <a:r>
              <a:rPr sz="1300" b="1" spc="-6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175" dirty="0">
                <a:solidFill>
                  <a:srgbClr val="00A7E1"/>
                </a:solidFill>
                <a:latin typeface="Tahoma"/>
                <a:cs typeface="Tahoma"/>
              </a:rPr>
              <a:t>(AHA)</a:t>
            </a:r>
            <a:endParaRPr sz="13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300" spc="-85" dirty="0">
                <a:solidFill>
                  <a:srgbClr val="231F20"/>
                </a:solidFill>
                <a:latin typeface="Tahoma"/>
                <a:cs typeface="Tahoma"/>
              </a:rPr>
              <a:t>800-AHA-USA-</a:t>
            </a:r>
            <a:r>
              <a:rPr sz="1300" spc="-65" dirty="0">
                <a:solidFill>
                  <a:srgbClr val="231F20"/>
                </a:solidFill>
                <a:latin typeface="Tahoma"/>
                <a:cs typeface="Tahoma"/>
              </a:rPr>
              <a:t>1</a:t>
            </a:r>
            <a:r>
              <a:rPr sz="13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00" spc="-145" dirty="0">
                <a:solidFill>
                  <a:srgbClr val="231F20"/>
                </a:solidFill>
                <a:latin typeface="Tahoma"/>
                <a:cs typeface="Tahoma"/>
              </a:rPr>
              <a:t>(800-242-8721)</a:t>
            </a:r>
            <a:endParaRPr sz="13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300" spc="-75" dirty="0">
                <a:solidFill>
                  <a:srgbClr val="005AA8"/>
                </a:solidFill>
                <a:latin typeface="Tahoma"/>
                <a:cs typeface="Tahoma"/>
                <a:hlinkClick r:id="rId9"/>
              </a:rPr>
              <a:t>www.americanheart.org</a:t>
            </a:r>
            <a:endParaRPr sz="13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7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b="1" spc="-125" dirty="0">
                <a:solidFill>
                  <a:srgbClr val="00A7E1"/>
                </a:solidFill>
                <a:latin typeface="Tahoma"/>
                <a:cs typeface="Tahoma"/>
              </a:rPr>
              <a:t>National</a:t>
            </a:r>
            <a:r>
              <a:rPr sz="1300" b="1" spc="-6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150" dirty="0">
                <a:solidFill>
                  <a:srgbClr val="00A7E1"/>
                </a:solidFill>
                <a:latin typeface="Tahoma"/>
                <a:cs typeface="Tahoma"/>
              </a:rPr>
              <a:t>Heart,</a:t>
            </a:r>
            <a:r>
              <a:rPr sz="1300" b="1" spc="-6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170" dirty="0">
                <a:solidFill>
                  <a:srgbClr val="00A7E1"/>
                </a:solidFill>
                <a:latin typeface="Tahoma"/>
                <a:cs typeface="Tahoma"/>
              </a:rPr>
              <a:t>Lung,</a:t>
            </a:r>
            <a:r>
              <a:rPr sz="1300" b="1" spc="-6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165" dirty="0">
                <a:solidFill>
                  <a:srgbClr val="00A7E1"/>
                </a:solidFill>
                <a:latin typeface="Tahoma"/>
                <a:cs typeface="Tahoma"/>
              </a:rPr>
              <a:t>and</a:t>
            </a:r>
            <a:r>
              <a:rPr sz="1300" b="1" spc="-6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130" dirty="0">
                <a:solidFill>
                  <a:srgbClr val="00A7E1"/>
                </a:solidFill>
                <a:latin typeface="Tahoma"/>
                <a:cs typeface="Tahoma"/>
              </a:rPr>
              <a:t>Blood</a:t>
            </a:r>
            <a:r>
              <a:rPr sz="1300" b="1" spc="-6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160" dirty="0">
                <a:solidFill>
                  <a:srgbClr val="00A7E1"/>
                </a:solidFill>
                <a:latin typeface="Tahoma"/>
                <a:cs typeface="Tahoma"/>
              </a:rPr>
              <a:t>Institute</a:t>
            </a:r>
            <a:r>
              <a:rPr sz="1300" b="1" spc="-6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175" dirty="0">
                <a:solidFill>
                  <a:srgbClr val="00A7E1"/>
                </a:solidFill>
                <a:latin typeface="Tahoma"/>
                <a:cs typeface="Tahoma"/>
              </a:rPr>
              <a:t>Information</a:t>
            </a:r>
            <a:r>
              <a:rPr sz="1300" b="1" spc="-65" dirty="0">
                <a:solidFill>
                  <a:srgbClr val="00A7E1"/>
                </a:solidFill>
                <a:latin typeface="Tahoma"/>
                <a:cs typeface="Tahoma"/>
              </a:rPr>
              <a:t> </a:t>
            </a:r>
            <a:r>
              <a:rPr sz="1300" b="1" spc="-155" dirty="0">
                <a:solidFill>
                  <a:srgbClr val="00A7E1"/>
                </a:solidFill>
                <a:latin typeface="Tahoma"/>
                <a:cs typeface="Tahoma"/>
              </a:rPr>
              <a:t>Center</a:t>
            </a:r>
            <a:endParaRPr sz="13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300" spc="-145" dirty="0">
                <a:solidFill>
                  <a:srgbClr val="231F20"/>
                </a:solidFill>
                <a:latin typeface="Tahoma"/>
                <a:cs typeface="Tahoma"/>
              </a:rPr>
              <a:t>301-592-8573</a:t>
            </a:r>
            <a:endParaRPr sz="13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300" spc="-85" dirty="0">
                <a:solidFill>
                  <a:srgbClr val="005AA8"/>
                </a:solidFill>
                <a:latin typeface="Tahoma"/>
                <a:cs typeface="Tahoma"/>
                <a:hlinkClick r:id="rId10"/>
              </a:rPr>
              <a:t>www.nhlbi.nih.gov</a:t>
            </a:r>
            <a:endParaRPr sz="13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080">
              <a:lnSpc>
                <a:spcPts val="1300"/>
              </a:lnSpc>
            </a:pPr>
            <a:r>
              <a:rPr sz="1100" spc="-90" dirty="0">
                <a:solidFill>
                  <a:srgbClr val="231F20"/>
                </a:solidFill>
                <a:latin typeface="Calibri"/>
                <a:cs typeface="Calibri"/>
              </a:rPr>
              <a:t>Th</a:t>
            </a:r>
            <a:r>
              <a:rPr sz="1100" spc="-7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80" dirty="0">
                <a:solidFill>
                  <a:srgbClr val="231F20"/>
                </a:solidFill>
                <a:latin typeface="Calibri"/>
                <a:cs typeface="Calibri"/>
              </a:rPr>
              <a:t>resource</a:t>
            </a:r>
            <a:r>
              <a:rPr sz="1100" spc="-5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60" dirty="0">
                <a:solidFill>
                  <a:srgbClr val="231F20"/>
                </a:solidFill>
                <a:latin typeface="Calibri"/>
                <a:cs typeface="Calibri"/>
              </a:rPr>
              <a:t>listed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95" dirty="0">
                <a:solidFill>
                  <a:srgbClr val="231F20"/>
                </a:solidFill>
                <a:latin typeface="Calibri"/>
                <a:cs typeface="Calibri"/>
              </a:rPr>
              <a:t>abov</a:t>
            </a:r>
            <a:r>
              <a:rPr sz="1100" spc="-7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80" dirty="0">
                <a:solidFill>
                  <a:srgbClr val="231F20"/>
                </a:solidFill>
                <a:latin typeface="Calibri"/>
                <a:cs typeface="Calibri"/>
              </a:rPr>
              <a:t>ar</a:t>
            </a:r>
            <a:r>
              <a:rPr sz="1100" spc="-7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85" dirty="0">
                <a:solidFill>
                  <a:srgbClr val="231F20"/>
                </a:solidFill>
                <a:latin typeface="Calibri"/>
                <a:cs typeface="Calibri"/>
              </a:rPr>
              <a:t>administere</a:t>
            </a:r>
            <a:r>
              <a:rPr sz="1100" spc="-75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10" dirty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1100" spc="-7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95" dirty="0">
                <a:solidFill>
                  <a:srgbClr val="231F20"/>
                </a:solidFill>
                <a:latin typeface="Calibri"/>
                <a:cs typeface="Calibri"/>
              </a:rPr>
              <a:t>independen</a:t>
            </a:r>
            <a:r>
              <a:rPr sz="1100" spc="-5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85" dirty="0">
                <a:solidFill>
                  <a:srgbClr val="231F20"/>
                </a:solidFill>
                <a:latin typeface="Calibri"/>
                <a:cs typeface="Calibri"/>
              </a:rPr>
              <a:t>thir</a:t>
            </a:r>
            <a:r>
              <a:rPr sz="1100" spc="-95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70" dirty="0">
                <a:solidFill>
                  <a:srgbClr val="231F20"/>
                </a:solidFill>
                <a:latin typeface="Calibri"/>
                <a:cs typeface="Calibri"/>
              </a:rPr>
              <a:t>partie</a:t>
            </a:r>
            <a:r>
              <a:rPr sz="1100" spc="-5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5" dirty="0">
                <a:solidFill>
                  <a:srgbClr val="231F20"/>
                </a:solidFill>
                <a:latin typeface="Calibri"/>
                <a:cs typeface="Calibri"/>
              </a:rPr>
              <a:t>not</a:t>
            </a:r>
            <a:r>
              <a:rPr sz="1100" spc="-60" dirty="0">
                <a:solidFill>
                  <a:srgbClr val="231F20"/>
                </a:solidFill>
                <a:latin typeface="Calibri"/>
                <a:cs typeface="Calibri"/>
              </a:rPr>
              <a:t> affiliated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75" dirty="0">
                <a:solidFill>
                  <a:srgbClr val="231F20"/>
                </a:solidFill>
                <a:latin typeface="Calibri"/>
                <a:cs typeface="Calibri"/>
              </a:rPr>
              <a:t>wit</a:t>
            </a:r>
            <a:r>
              <a:rPr sz="1100" spc="-65" dirty="0">
                <a:solidFill>
                  <a:srgbClr val="231F20"/>
                </a:solidFill>
                <a:latin typeface="Calibri"/>
                <a:cs typeface="Calibri"/>
              </a:rPr>
              <a:t>h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25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1100" spc="-7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95" dirty="0">
                <a:solidFill>
                  <a:srgbClr val="231F20"/>
                </a:solidFill>
                <a:latin typeface="Calibri"/>
                <a:cs typeface="Calibri"/>
              </a:rPr>
              <a:t>endorse</a:t>
            </a:r>
            <a:r>
              <a:rPr sz="1100" spc="-85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10" dirty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1100" spc="-7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70" dirty="0">
                <a:solidFill>
                  <a:srgbClr val="231F20"/>
                </a:solidFill>
                <a:latin typeface="Calibri"/>
                <a:cs typeface="Calibri"/>
              </a:rPr>
              <a:t>GlaxoSmithKline</a:t>
            </a:r>
            <a:r>
              <a:rPr sz="1100" spc="-3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70" dirty="0">
                <a:solidFill>
                  <a:srgbClr val="231F20"/>
                </a:solidFill>
                <a:latin typeface="Calibri"/>
                <a:cs typeface="Calibri"/>
              </a:rPr>
              <a:t>GlaxoSmithKlin</a:t>
            </a:r>
            <a:r>
              <a:rPr sz="1100" spc="-5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14" dirty="0">
                <a:solidFill>
                  <a:srgbClr val="231F20"/>
                </a:solidFill>
                <a:latin typeface="Calibri"/>
                <a:cs typeface="Calibri"/>
              </a:rPr>
              <a:t>no</a:t>
            </a:r>
            <a:r>
              <a:rPr sz="1100" spc="-6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80" dirty="0">
                <a:solidFill>
                  <a:srgbClr val="231F20"/>
                </a:solidFill>
                <a:latin typeface="Calibri"/>
                <a:cs typeface="Calibri"/>
              </a:rPr>
              <a:t>responsible</a:t>
            </a:r>
            <a:r>
              <a:rPr sz="1100" spc="-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95" dirty="0">
                <a:solidFill>
                  <a:srgbClr val="231F20"/>
                </a:solidFill>
                <a:latin typeface="Calibri"/>
                <a:cs typeface="Calibri"/>
              </a:rPr>
              <a:t>fo</a:t>
            </a:r>
            <a:r>
              <a:rPr sz="1100" spc="-6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95" dirty="0">
                <a:solidFill>
                  <a:srgbClr val="231F20"/>
                </a:solidFill>
                <a:latin typeface="Calibri"/>
                <a:cs typeface="Calibri"/>
              </a:rPr>
              <a:t>th</a:t>
            </a:r>
            <a:r>
              <a:rPr sz="1100" spc="-8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0" dirty="0">
                <a:solidFill>
                  <a:srgbClr val="231F20"/>
                </a:solidFill>
                <a:latin typeface="Calibri"/>
                <a:cs typeface="Calibri"/>
              </a:rPr>
              <a:t>conten</a:t>
            </a:r>
            <a:r>
              <a:rPr sz="1100" spc="-6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5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1100" spc="-50" dirty="0">
                <a:solidFill>
                  <a:srgbClr val="231F20"/>
                </a:solidFill>
                <a:latin typeface="Calibri"/>
                <a:cs typeface="Calibri"/>
              </a:rPr>
              <a:t>f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80" dirty="0">
                <a:solidFill>
                  <a:srgbClr val="231F20"/>
                </a:solidFill>
                <a:latin typeface="Calibri"/>
                <a:cs typeface="Calibri"/>
              </a:rPr>
              <a:t>thes</a:t>
            </a:r>
            <a:r>
              <a:rPr sz="1100" spc="-7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80" dirty="0">
                <a:solidFill>
                  <a:srgbClr val="231F20"/>
                </a:solidFill>
                <a:latin typeface="Calibri"/>
                <a:cs typeface="Calibri"/>
              </a:rPr>
              <a:t>resources.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307482" y="4664290"/>
            <a:ext cx="3900170" cy="0"/>
          </a:xfrm>
          <a:custGeom>
            <a:avLst/>
            <a:gdLst/>
            <a:ahLst/>
            <a:cxnLst/>
            <a:rect l="l" t="t" r="r" b="b"/>
            <a:pathLst>
              <a:path w="3900170">
                <a:moveTo>
                  <a:pt x="0" y="0"/>
                </a:moveTo>
                <a:lnTo>
                  <a:pt x="3900081" y="0"/>
                </a:lnTo>
              </a:path>
            </a:pathLst>
          </a:custGeom>
          <a:ln w="16510">
            <a:solidFill>
              <a:srgbClr val="231F2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57800" y="46642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510">
            <a:solidFill>
              <a:srgbClr val="231F2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232404" y="46642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510">
            <a:solidFill>
              <a:srgbClr val="231F2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1322</Words>
  <Application>Microsoft Office PowerPoint</Application>
  <PresentationFormat>Custom</PresentationFormat>
  <Paragraphs>212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MS Gothic</vt:lpstr>
      <vt:lpstr>Arial</vt:lpstr>
      <vt:lpstr>Calibri</vt:lpstr>
      <vt:lpstr>Tahoma</vt:lpstr>
      <vt:lpstr>Times New Roman</vt:lpstr>
      <vt:lpstr>Verdana</vt:lpstr>
      <vt:lpstr>Office Theme</vt:lpstr>
      <vt:lpstr>Lipids—What Are They?</vt:lpstr>
      <vt:lpstr>PowerPoint Presentation</vt:lpstr>
      <vt:lpstr>PowerPoint Presentation</vt:lpstr>
      <vt:lpstr>Lipid-Lowering Medicines— How Do They Work?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Lipids—What Are They?</dc:title>
  <cp:lastModifiedBy>Lindsay Casteel</cp:lastModifiedBy>
  <cp:revision>1</cp:revision>
  <dcterms:created xsi:type="dcterms:W3CDTF">2014-04-18T18:23:31Z</dcterms:created>
  <dcterms:modified xsi:type="dcterms:W3CDTF">2014-04-18T18:31:51Z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2012-07-19T00:00:00Z</vt:filetime>
  </property>
  <property fmtid="{D5CDD505-2E9C-101B-9397-08002B2CF9AE}" pid="3" name="LastSaved">
    <vt:filetime>2014-04-18T00:00:00Z</vt:filetime>
  </property>
</Properties>
</file>